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30FAEA-8BBA-D334-0B9D-665C787909E5}" v="33" dt="2024-04-10T18:12:34.2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203" d="100"/>
          <a:sy n="203" d="100"/>
        </p:scale>
        <p:origin x="594"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8f2afa1694_1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28f2afa1694_1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8f2afa1694_1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28f2afa1694_1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8f2afa1694_1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28f2afa1694_1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8f2afa1694_1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28f2afa1694_1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5b046ace9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25b046ace9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Clr>
                <a:schemeClr val="dk1"/>
              </a:buClr>
              <a:buSzPts val="1100"/>
              <a:buFont typeface="Arial"/>
              <a:buNone/>
            </a:pPr>
            <a:r>
              <a:rPr lang="en" sz="1300">
                <a:solidFill>
                  <a:srgbClr val="595959"/>
                </a:solidFill>
                <a:latin typeface="Times New Roman"/>
                <a:ea typeface="Times New Roman"/>
                <a:cs typeface="Times New Roman"/>
                <a:sym typeface="Times New Roman"/>
              </a:rPr>
              <a:t>Explain the core cusp problem showing that CDM halos in a NFW DM density profile fails to correctly describe observed dwarf galaxies with cored densities and how SIDM can give you the cored profiles we see in dwarf galaxies and still also produce NFW like density profiles of galaxies with a larger stellar mass and when including the effect of baryons around a type of dark matter that can efficiently thermalize through having interactions with itself beyond gravitational only interactions an array of different DM density profiles can show up.</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37eaf63417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237eaf63417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Clr>
                <a:schemeClr val="dk1"/>
              </a:buClr>
              <a:buSzPts val="1100"/>
              <a:buFont typeface="Arial"/>
              <a:buNone/>
            </a:pPr>
            <a:r>
              <a:rPr lang="en" sz="1300">
                <a:solidFill>
                  <a:srgbClr val="595959"/>
                </a:solidFill>
                <a:latin typeface="Times New Roman"/>
                <a:ea typeface="Times New Roman"/>
                <a:cs typeface="Times New Roman"/>
                <a:sym typeface="Times New Roman"/>
              </a:rPr>
              <a:t>Explain the core cusp problem showing that CDM halos in a NFW DM density profile fails to correctly describe observed dwarf galaxies with cored densities and how SIDM can give you the cored profiles we see in dwarf galaxies and still also produce NFW like density profiles of galaxies with a larger stellar mass and when including the effect of baryons around a type of dark matter that can efficiently thermalize through having interactions with itself beyond gravitational only interactions an array of different DM density profiles can show up.</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5b046ace9a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25b046ace9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a:solidFill>
                  <a:srgbClr val="595959"/>
                </a:solidFill>
              </a:rPr>
              <a:t>Explain the physics of the FIRE suite and how it can resolve up to 1pc resolution while including supernovae feedback stellar winds, hydrodynamics, stellar ages and metallicites.</a:t>
            </a:r>
            <a:endParaRPr sz="1800">
              <a:solidFill>
                <a:srgbClr val="595959"/>
              </a:solidFill>
            </a:endParaRPr>
          </a:p>
          <a:p>
            <a:pPr marL="0" lvl="0" indent="0" algn="l" rtl="0">
              <a:spcBef>
                <a:spcPts val="120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25b6faf5c85_3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25b6faf5c85_3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237ec6286d1_1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237ec6286d1_1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37ec6286d1_1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237ec6286d1_1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6e40dfb34e_1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6e40dfb34e_1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37ec6286d1_1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237ec6286d1_1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237ec6286d1_1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237ec6286d1_1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1"/>
                </a:solidFill>
              </a:rPr>
              <a:t>Explain the process of isolating Satellites that havent merged into the bulge and tracking halos to infall</a:t>
            </a:r>
            <a:endParaRPr sz="1600">
              <a:solidFill>
                <a:schemeClr val="dk1"/>
              </a:solidFill>
            </a:endParaRPr>
          </a:p>
          <a:p>
            <a:pPr marL="0" lvl="0" indent="0" algn="l" rtl="0">
              <a:lnSpc>
                <a:spcPct val="115000"/>
              </a:lnSpc>
              <a:spcBef>
                <a:spcPts val="0"/>
              </a:spcBef>
              <a:spcAft>
                <a:spcPts val="0"/>
              </a:spcAft>
              <a:buNone/>
            </a:pPr>
            <a:endParaRPr sz="1600">
              <a:solidFill>
                <a:srgbClr val="595959"/>
              </a:solidFill>
            </a:endParaRPr>
          </a:p>
          <a:p>
            <a:pPr marL="0" lvl="0" indent="0" algn="l" rtl="0">
              <a:lnSpc>
                <a:spcPct val="115000"/>
              </a:lnSpc>
              <a:spcBef>
                <a:spcPts val="1200"/>
              </a:spcBef>
              <a:spcAft>
                <a:spcPts val="0"/>
              </a:spcAft>
              <a:buClr>
                <a:schemeClr val="dk1"/>
              </a:buClr>
              <a:buSzPts val="1100"/>
              <a:buFont typeface="Arial"/>
              <a:buNone/>
            </a:pPr>
            <a:r>
              <a:rPr lang="en" sz="1600">
                <a:solidFill>
                  <a:srgbClr val="595959"/>
                </a:solidFill>
              </a:rPr>
              <a:t>Show the dform tform of the milky way disk and bulge and isolation of all satellites that haven’t fully merged into it being isolated.</a:t>
            </a:r>
            <a:endParaRPr sz="1600">
              <a:solidFill>
                <a:srgbClr val="595959"/>
              </a:solidFill>
            </a:endParaRPr>
          </a:p>
          <a:p>
            <a:pPr marL="0" lvl="0" indent="0" algn="l" rtl="0">
              <a:lnSpc>
                <a:spcPct val="115000"/>
              </a:lnSpc>
              <a:spcBef>
                <a:spcPts val="1200"/>
              </a:spcBef>
              <a:spcAft>
                <a:spcPts val="0"/>
              </a:spcAft>
              <a:buClr>
                <a:schemeClr val="dk1"/>
              </a:buClr>
              <a:buSzPts val="1100"/>
              <a:buFont typeface="Arial"/>
              <a:buNone/>
            </a:pPr>
            <a:r>
              <a:rPr lang="en" sz="1600">
                <a:solidFill>
                  <a:srgbClr val="595959"/>
                </a:solidFill>
              </a:rPr>
              <a:t>Briefly explain issues with using merger trees and the solution being the satellite removal pipeline and how it combines similar halos throughout each snapshot.</a:t>
            </a:r>
            <a:endParaRPr sz="1600">
              <a:solidFill>
                <a:srgbClr val="595959"/>
              </a:solidFill>
            </a:endParaRPr>
          </a:p>
          <a:p>
            <a:pPr marL="0" lvl="0" indent="0" algn="l" rtl="0">
              <a:spcBef>
                <a:spcPts val="1200"/>
              </a:spcBef>
              <a:spcAft>
                <a:spcPts val="0"/>
              </a:spcAft>
              <a:buNone/>
            </a:pPr>
            <a:endParaRPr sz="16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25c660db1f9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25c660db1f9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5b046ace9a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25b046ace9a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300">
                <a:solidFill>
                  <a:srgbClr val="595959"/>
                </a:solidFill>
              </a:rPr>
              <a:t>We use the criteria from (Panithanpaisal et al. 2021) to classify the satellites isolated from the pipeline into streams, the three criteria that have to be satisfied for a accreted satellite galaxy to form a stream at present day is</a:t>
            </a:r>
            <a:endParaRPr sz="1300">
              <a:solidFill>
                <a:srgbClr val="595959"/>
              </a:solidFill>
            </a:endParaRPr>
          </a:p>
          <a:p>
            <a:pPr marL="457200" lvl="0" indent="-311150" algn="l" rtl="0">
              <a:lnSpc>
                <a:spcPct val="115000"/>
              </a:lnSpc>
              <a:spcBef>
                <a:spcPts val="1200"/>
              </a:spcBef>
              <a:spcAft>
                <a:spcPts val="0"/>
              </a:spcAft>
              <a:buClr>
                <a:srgbClr val="595959"/>
              </a:buClr>
              <a:buSzPts val="1300"/>
              <a:buAutoNum type="arabicParenR"/>
            </a:pPr>
            <a:r>
              <a:rPr lang="en" sz="1300">
                <a:solidFill>
                  <a:srgbClr val="595959"/>
                </a:solidFill>
              </a:rPr>
              <a:t>We put a star particle number constraint to keep the streams within the mass range of streams we observe in the milky way where the lower mass limit corresponds to the orphan stream 120 star particles and the upper mass limit corresponding to sagittarius-mass dwarfs 10^5 star particles</a:t>
            </a:r>
            <a:endParaRPr sz="1300">
              <a:solidFill>
                <a:srgbClr val="595959"/>
              </a:solidFill>
            </a:endParaRPr>
          </a:p>
          <a:p>
            <a:pPr marL="457200" lvl="0" indent="-311150" algn="l" rtl="0">
              <a:lnSpc>
                <a:spcPct val="115000"/>
              </a:lnSpc>
              <a:spcBef>
                <a:spcPts val="0"/>
              </a:spcBef>
              <a:spcAft>
                <a:spcPts val="0"/>
              </a:spcAft>
              <a:buClr>
                <a:srgbClr val="595959"/>
              </a:buClr>
              <a:buSzPts val="1300"/>
              <a:buAutoNum type="arabicParenR"/>
            </a:pPr>
            <a:r>
              <a:rPr lang="en" sz="1300">
                <a:solidFill>
                  <a:srgbClr val="595959"/>
                </a:solidFill>
              </a:rPr>
              <a:t>We calculate the distance between star particles from the accreted satellites at present day and ensure that the pairwise separation between any two star particles in the group is greater than 120 kpc</a:t>
            </a:r>
            <a:endParaRPr sz="1300">
              <a:solidFill>
                <a:srgbClr val="595959"/>
              </a:solidFill>
            </a:endParaRPr>
          </a:p>
          <a:p>
            <a:pPr marL="457200" lvl="0" indent="-311150" algn="l" rtl="0">
              <a:lnSpc>
                <a:spcPct val="115000"/>
              </a:lnSpc>
              <a:spcBef>
                <a:spcPts val="0"/>
              </a:spcBef>
              <a:spcAft>
                <a:spcPts val="0"/>
              </a:spcAft>
              <a:buClr>
                <a:srgbClr val="595959"/>
              </a:buClr>
              <a:buSzPts val="1300"/>
              <a:buAutoNum type="arabicParenR"/>
            </a:pPr>
            <a:r>
              <a:rPr lang="en" sz="1300">
                <a:solidFill>
                  <a:srgbClr val="595959"/>
                </a:solidFill>
              </a:rPr>
              <a:t>We calculate the local velocity dispersion using a equation from (Panithanpaisal et al. 2021) (insert equation) and keep stream candidates that have local velocity dispersions (sigma) that fall below the median local velocity dispersion for phase coherence in equation (label) This allows us to separate out phase mixed candidates from coherent stellar streams.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26e40dfb34e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26e40dfb34e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237ec6286d1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237ec6286d1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 sz="1300">
                <a:solidFill>
                  <a:srgbClr val="595959"/>
                </a:solidFill>
              </a:rPr>
              <a:t>Show dform/tform of just the satellite evolving through time and the cutoff where star formation happens at a slower rate. And the dm density profiles alongside them. </a:t>
            </a:r>
            <a:r>
              <a:rPr lang="en" sz="1300">
                <a:solidFill>
                  <a:schemeClr val="dk1"/>
                </a:solidFill>
              </a:rPr>
              <a:t>How age distribution tracks the central DM density and divergence of both streams aligns with the diverging DM density profiles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237ec6286d1_1_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237ec6286d1_1_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25b046ace9a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25b046ace9a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700">
                <a:solidFill>
                  <a:schemeClr val="dk1"/>
                </a:solidFill>
              </a:rPr>
              <a:t>explain how nbody simulations were able to make predictions about the kinematics of stellar streams and briefly introduce looking at these streams in action angle space to show that even through giving a prescription of a potential we can uncover the true potential through alignment in the angle and frequency phase spaces.</a:t>
            </a:r>
            <a:endParaRPr sz="700">
              <a:solidFill>
                <a:srgbClr val="595959"/>
              </a:solidFill>
            </a:endParaRPr>
          </a:p>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26e40dfb34e_1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26e40dfb34e_1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25b046ace9a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25b046ace9a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6e40dfb34e_1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6e40dfb34e_1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25b6faf5c85_3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25b6faf5c85_3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26e40dfb34e_1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26e40dfb34e_1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8f2afa169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8f2afa169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8f2afa1694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28f2afa1694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28f2afa1694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28f2afa1694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8f2afa1694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28f2afa1694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8f2afa1694_1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28f2afa1694_1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video" Target="https://www.youtube.com/embed/im9PuBdIjMY?start=1&amp;feature=oembed" TargetMode="External"/><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video" Target="https://www.youtube.com/embed/gGbmfkMBVBQ?feature=oembed" TargetMode="External"/><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25.gif"/></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99433" y="358725"/>
            <a:ext cx="8520600" cy="915000"/>
          </a:xfrm>
          <a:prstGeom prst="rect">
            <a:avLst/>
          </a:prstGeom>
          <a:noFill/>
          <a:ln>
            <a:noFill/>
          </a:ln>
        </p:spPr>
        <p:txBody>
          <a:bodyPr spcFirstLastPara="1" wrap="square" lIns="91425" tIns="91425" rIns="91425" bIns="91425" anchor="b" anchorCtr="0">
            <a:spAutoFit/>
          </a:bodyPr>
          <a:lstStyle/>
          <a:p>
            <a:pPr marL="0" lvl="0" indent="0" algn="ctr" rtl="0">
              <a:lnSpc>
                <a:spcPct val="115000"/>
              </a:lnSpc>
              <a:spcBef>
                <a:spcPts val="0"/>
              </a:spcBef>
              <a:spcAft>
                <a:spcPts val="0"/>
              </a:spcAft>
              <a:buClr>
                <a:schemeClr val="dk1"/>
              </a:buClr>
              <a:buSzPts val="1100"/>
              <a:buFont typeface="Arial"/>
              <a:buNone/>
            </a:pPr>
            <a:r>
              <a:rPr lang="en" sz="2300">
                <a:solidFill>
                  <a:schemeClr val="lt1"/>
                </a:solidFill>
                <a:latin typeface="Times New Roman"/>
                <a:ea typeface="Times New Roman"/>
                <a:cs typeface="Times New Roman"/>
                <a:sym typeface="Times New Roman"/>
              </a:rPr>
              <a:t>Dark Matter Models and Their Impact on Stellar Stream Morphology</a:t>
            </a:r>
            <a:endParaRPr sz="2300">
              <a:solidFill>
                <a:schemeClr val="lt1"/>
              </a:solidFill>
              <a:latin typeface="Times New Roman"/>
              <a:ea typeface="Times New Roman"/>
              <a:cs typeface="Times New Roman"/>
              <a:sym typeface="Times New Roman"/>
            </a:endParaRPr>
          </a:p>
          <a:p>
            <a:pPr marL="0" lvl="0" indent="457200" algn="ctr" rtl="0">
              <a:spcBef>
                <a:spcPts val="0"/>
              </a:spcBef>
              <a:spcAft>
                <a:spcPts val="0"/>
              </a:spcAft>
              <a:buNone/>
            </a:pPr>
            <a:endParaRPr sz="2100">
              <a:solidFill>
                <a:schemeClr val="lt1"/>
              </a:solidFill>
              <a:latin typeface="Times New Roman"/>
              <a:ea typeface="Times New Roman"/>
              <a:cs typeface="Times New Roman"/>
              <a:sym typeface="Times New Roman"/>
            </a:endParaRPr>
          </a:p>
        </p:txBody>
      </p:sp>
      <p:sp>
        <p:nvSpPr>
          <p:cNvPr id="55" name="Google Shape;55;p13"/>
          <p:cNvSpPr txBox="1">
            <a:spLocks noGrp="1"/>
          </p:cNvSpPr>
          <p:nvPr>
            <p:ph type="subTitle" idx="1"/>
          </p:nvPr>
        </p:nvSpPr>
        <p:spPr>
          <a:xfrm>
            <a:off x="208675" y="4199725"/>
            <a:ext cx="8520600" cy="87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700">
                <a:solidFill>
                  <a:schemeClr val="lt1"/>
                </a:solidFill>
                <a:latin typeface="Times New Roman"/>
                <a:ea typeface="Times New Roman"/>
                <a:cs typeface="Times New Roman"/>
                <a:sym typeface="Times New Roman"/>
              </a:rPr>
              <a:t>Jack Kohm</a:t>
            </a:r>
            <a:r>
              <a:rPr lang="en" sz="700" baseline="30000">
                <a:solidFill>
                  <a:schemeClr val="lt1"/>
                </a:solidFill>
                <a:latin typeface="Times New Roman"/>
                <a:ea typeface="Times New Roman"/>
                <a:cs typeface="Times New Roman"/>
                <a:sym typeface="Times New Roman"/>
              </a:rPr>
              <a:t>1,2</a:t>
            </a:r>
            <a:r>
              <a:rPr lang="en" sz="1700">
                <a:solidFill>
                  <a:schemeClr val="lt1"/>
                </a:solidFill>
                <a:latin typeface="Times New Roman"/>
                <a:ea typeface="Times New Roman"/>
                <a:cs typeface="Times New Roman"/>
                <a:sym typeface="Times New Roman"/>
              </a:rPr>
              <a:t>, Robyn Sanderson</a:t>
            </a:r>
            <a:r>
              <a:rPr lang="en" sz="700" baseline="30000">
                <a:solidFill>
                  <a:schemeClr val="lt1"/>
                </a:solidFill>
                <a:latin typeface="Times New Roman"/>
                <a:ea typeface="Times New Roman"/>
                <a:cs typeface="Times New Roman"/>
                <a:sym typeface="Times New Roman"/>
              </a:rPr>
              <a:t>3,4</a:t>
            </a:r>
            <a:r>
              <a:rPr lang="en" sz="1700">
                <a:solidFill>
                  <a:schemeClr val="lt1"/>
                </a:solidFill>
                <a:latin typeface="Times New Roman"/>
                <a:ea typeface="Times New Roman"/>
                <a:cs typeface="Times New Roman"/>
                <a:sym typeface="Times New Roman"/>
              </a:rPr>
              <a:t>, Lisa Chien</a:t>
            </a:r>
            <a:r>
              <a:rPr lang="en" sz="1700" baseline="30000">
                <a:solidFill>
                  <a:schemeClr val="lt1"/>
                </a:solidFill>
                <a:latin typeface="Times New Roman"/>
                <a:ea typeface="Times New Roman"/>
                <a:cs typeface="Times New Roman"/>
                <a:sym typeface="Times New Roman"/>
              </a:rPr>
              <a:t>1</a:t>
            </a:r>
            <a:r>
              <a:rPr lang="en" sz="1700">
                <a:solidFill>
                  <a:schemeClr val="lt1"/>
                </a:solidFill>
                <a:latin typeface="Times New Roman"/>
                <a:ea typeface="Times New Roman"/>
                <a:cs typeface="Times New Roman"/>
                <a:sym typeface="Times New Roman"/>
              </a:rPr>
              <a:t> Daniel Hey</a:t>
            </a:r>
            <a:r>
              <a:rPr lang="en" sz="700" baseline="30000">
                <a:solidFill>
                  <a:schemeClr val="lt1"/>
                </a:solidFill>
                <a:latin typeface="Times New Roman"/>
                <a:ea typeface="Times New Roman"/>
                <a:cs typeface="Times New Roman"/>
                <a:sym typeface="Times New Roman"/>
              </a:rPr>
              <a:t>2</a:t>
            </a:r>
            <a:r>
              <a:rPr lang="en" sz="1700">
                <a:solidFill>
                  <a:schemeClr val="lt1"/>
                </a:solidFill>
                <a:latin typeface="Times New Roman"/>
                <a:ea typeface="Times New Roman"/>
                <a:cs typeface="Times New Roman"/>
                <a:sym typeface="Times New Roman"/>
              </a:rPr>
              <a:t>, Daniel Huber</a:t>
            </a:r>
            <a:r>
              <a:rPr lang="en" sz="700" baseline="30000">
                <a:solidFill>
                  <a:schemeClr val="lt1"/>
                </a:solidFill>
                <a:latin typeface="Times New Roman"/>
                <a:ea typeface="Times New Roman"/>
                <a:cs typeface="Times New Roman"/>
                <a:sym typeface="Times New Roman"/>
              </a:rPr>
              <a:t>2</a:t>
            </a:r>
            <a:endParaRPr sz="1700">
              <a:solidFill>
                <a:schemeClr val="lt1"/>
              </a:solidFill>
              <a:latin typeface="Times New Roman"/>
              <a:ea typeface="Times New Roman"/>
              <a:cs typeface="Times New Roman"/>
              <a:sym typeface="Times New Roman"/>
            </a:endParaRPr>
          </a:p>
          <a:p>
            <a:pPr marL="0" lvl="0" indent="0" algn="ctr" rtl="0">
              <a:spcBef>
                <a:spcPts val="0"/>
              </a:spcBef>
              <a:spcAft>
                <a:spcPts val="0"/>
              </a:spcAft>
              <a:buClr>
                <a:schemeClr val="dk1"/>
              </a:buClr>
              <a:buSzPts val="1100"/>
              <a:buFont typeface="Arial"/>
              <a:buNone/>
            </a:pPr>
            <a:r>
              <a:rPr lang="en" sz="700" baseline="30000">
                <a:solidFill>
                  <a:schemeClr val="lt1"/>
                </a:solidFill>
                <a:latin typeface="Times New Roman"/>
                <a:ea typeface="Times New Roman"/>
                <a:cs typeface="Times New Roman"/>
                <a:sym typeface="Times New Roman"/>
              </a:rPr>
              <a:t>1</a:t>
            </a:r>
            <a:r>
              <a:rPr lang="en" sz="700">
                <a:solidFill>
                  <a:schemeClr val="lt1"/>
                </a:solidFill>
                <a:latin typeface="Times New Roman"/>
                <a:ea typeface="Times New Roman"/>
                <a:cs typeface="Times New Roman"/>
                <a:sym typeface="Times New Roman"/>
              </a:rPr>
              <a:t>Department of Physics and Astronomy, Northern Arizona University, Flagstaff, AZ</a:t>
            </a:r>
            <a:endParaRPr sz="700">
              <a:solidFill>
                <a:schemeClr val="lt1"/>
              </a:solidFill>
              <a:latin typeface="Times New Roman"/>
              <a:ea typeface="Times New Roman"/>
              <a:cs typeface="Times New Roman"/>
              <a:sym typeface="Times New Roman"/>
            </a:endParaRPr>
          </a:p>
          <a:p>
            <a:pPr marL="0" lvl="0" indent="0" algn="ctr" rtl="0">
              <a:spcBef>
                <a:spcPts val="0"/>
              </a:spcBef>
              <a:spcAft>
                <a:spcPts val="0"/>
              </a:spcAft>
              <a:buClr>
                <a:schemeClr val="dk1"/>
              </a:buClr>
              <a:buSzPts val="1100"/>
              <a:buFont typeface="Arial"/>
              <a:buNone/>
            </a:pPr>
            <a:r>
              <a:rPr lang="en" sz="700" baseline="30000">
                <a:solidFill>
                  <a:schemeClr val="lt1"/>
                </a:solidFill>
                <a:latin typeface="Times New Roman"/>
                <a:ea typeface="Times New Roman"/>
                <a:cs typeface="Times New Roman"/>
                <a:sym typeface="Times New Roman"/>
              </a:rPr>
              <a:t>2</a:t>
            </a:r>
            <a:r>
              <a:rPr lang="en" sz="700">
                <a:solidFill>
                  <a:schemeClr val="lt1"/>
                </a:solidFill>
                <a:latin typeface="Times New Roman"/>
                <a:ea typeface="Times New Roman"/>
                <a:cs typeface="Times New Roman"/>
                <a:sym typeface="Times New Roman"/>
              </a:rPr>
              <a:t>Institute for Astronomy, University of Hawai‘i, Honolulu, HI</a:t>
            </a:r>
            <a:endParaRPr sz="700">
              <a:solidFill>
                <a:schemeClr val="lt1"/>
              </a:solidFill>
              <a:latin typeface="Times New Roman"/>
              <a:ea typeface="Times New Roman"/>
              <a:cs typeface="Times New Roman"/>
              <a:sym typeface="Times New Roman"/>
            </a:endParaRPr>
          </a:p>
          <a:p>
            <a:pPr marL="0" lvl="0" indent="0" algn="ctr" rtl="0">
              <a:spcBef>
                <a:spcPts val="0"/>
              </a:spcBef>
              <a:spcAft>
                <a:spcPts val="0"/>
              </a:spcAft>
              <a:buClr>
                <a:schemeClr val="dk1"/>
              </a:buClr>
              <a:buSzPts val="1100"/>
              <a:buFont typeface="Arial"/>
              <a:buNone/>
            </a:pPr>
            <a:r>
              <a:rPr lang="en" sz="700" baseline="30000">
                <a:solidFill>
                  <a:schemeClr val="lt1"/>
                </a:solidFill>
                <a:latin typeface="Times New Roman"/>
                <a:ea typeface="Times New Roman"/>
                <a:cs typeface="Times New Roman"/>
                <a:sym typeface="Times New Roman"/>
              </a:rPr>
              <a:t>3</a:t>
            </a:r>
            <a:r>
              <a:rPr lang="en" sz="700">
                <a:solidFill>
                  <a:schemeClr val="lt1"/>
                </a:solidFill>
                <a:latin typeface="Times New Roman"/>
                <a:ea typeface="Times New Roman"/>
                <a:cs typeface="Times New Roman"/>
                <a:sym typeface="Times New Roman"/>
              </a:rPr>
              <a:t>Department of Physics and Astronomy, University of Pennsylvania, Philadelphia, PA</a:t>
            </a:r>
            <a:endParaRPr sz="700">
              <a:solidFill>
                <a:schemeClr val="lt1"/>
              </a:solidFill>
              <a:latin typeface="Times New Roman"/>
              <a:ea typeface="Times New Roman"/>
              <a:cs typeface="Times New Roman"/>
              <a:sym typeface="Times New Roman"/>
            </a:endParaRPr>
          </a:p>
          <a:p>
            <a:pPr marL="0" lvl="0" indent="0" algn="ctr" rtl="0">
              <a:spcBef>
                <a:spcPts val="0"/>
              </a:spcBef>
              <a:spcAft>
                <a:spcPts val="0"/>
              </a:spcAft>
              <a:buClr>
                <a:schemeClr val="dk1"/>
              </a:buClr>
              <a:buSzPts val="1100"/>
              <a:buFont typeface="Arial"/>
              <a:buNone/>
            </a:pPr>
            <a:r>
              <a:rPr lang="en" sz="700" baseline="30000">
                <a:solidFill>
                  <a:schemeClr val="lt1"/>
                </a:solidFill>
                <a:latin typeface="Times New Roman"/>
                <a:ea typeface="Times New Roman"/>
                <a:cs typeface="Times New Roman"/>
                <a:sym typeface="Times New Roman"/>
              </a:rPr>
              <a:t>4</a:t>
            </a:r>
            <a:r>
              <a:rPr lang="en" sz="700">
                <a:solidFill>
                  <a:schemeClr val="lt1"/>
                </a:solidFill>
                <a:latin typeface="Times New Roman"/>
                <a:ea typeface="Times New Roman"/>
                <a:cs typeface="Times New Roman"/>
                <a:sym typeface="Times New Roman"/>
              </a:rPr>
              <a:t>Center for Computational Astrophysics, Flatiron Institute, New York, NY</a:t>
            </a:r>
            <a:endParaRPr sz="200">
              <a:solidFill>
                <a:schemeClr val="lt1"/>
              </a:solidFill>
              <a:latin typeface="Times New Roman"/>
              <a:ea typeface="Times New Roman"/>
              <a:cs typeface="Times New Roman"/>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2"/>
          <p:cNvSpPr/>
          <p:nvPr/>
        </p:nvSpPr>
        <p:spPr>
          <a:xfrm>
            <a:off x="1439775" y="2014925"/>
            <a:ext cx="293100" cy="305100"/>
          </a:xfrm>
          <a:prstGeom prst="ellipse">
            <a:avLst/>
          </a:prstGeom>
          <a:solidFill>
            <a:srgbClr val="FF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5" name="Google Shape;145;p22"/>
          <p:cNvSpPr/>
          <p:nvPr/>
        </p:nvSpPr>
        <p:spPr>
          <a:xfrm>
            <a:off x="853063" y="2825113"/>
            <a:ext cx="293100" cy="305100"/>
          </a:xfrm>
          <a:prstGeom prst="ellipse">
            <a:avLst/>
          </a:prstGeom>
          <a:solidFill>
            <a:srgbClr val="FF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6" name="Google Shape;146;p22"/>
          <p:cNvSpPr/>
          <p:nvPr/>
        </p:nvSpPr>
        <p:spPr>
          <a:xfrm>
            <a:off x="1839275" y="3756725"/>
            <a:ext cx="293100" cy="305100"/>
          </a:xfrm>
          <a:prstGeom prst="ellipse">
            <a:avLst/>
          </a:prstGeom>
          <a:solidFill>
            <a:srgbClr val="FF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7" name="Google Shape;147;p22"/>
          <p:cNvSpPr/>
          <p:nvPr/>
        </p:nvSpPr>
        <p:spPr>
          <a:xfrm>
            <a:off x="1911588" y="2587500"/>
            <a:ext cx="293100" cy="305100"/>
          </a:xfrm>
          <a:prstGeom prst="ellipse">
            <a:avLst/>
          </a:prstGeom>
          <a:solidFill>
            <a:srgbClr val="FF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8" name="Google Shape;148;p22"/>
          <p:cNvSpPr/>
          <p:nvPr/>
        </p:nvSpPr>
        <p:spPr>
          <a:xfrm>
            <a:off x="2941988" y="2648375"/>
            <a:ext cx="293100" cy="305100"/>
          </a:xfrm>
          <a:prstGeom prst="ellipse">
            <a:avLst/>
          </a:prstGeom>
          <a:solidFill>
            <a:srgbClr val="FF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9" name="Google Shape;149;p22"/>
          <p:cNvSpPr/>
          <p:nvPr/>
        </p:nvSpPr>
        <p:spPr>
          <a:xfrm>
            <a:off x="2791850" y="3384800"/>
            <a:ext cx="293100" cy="305100"/>
          </a:xfrm>
          <a:prstGeom prst="ellipse">
            <a:avLst/>
          </a:prstGeom>
          <a:solidFill>
            <a:srgbClr val="FF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0" name="Google Shape;150;p22"/>
          <p:cNvSpPr/>
          <p:nvPr/>
        </p:nvSpPr>
        <p:spPr>
          <a:xfrm>
            <a:off x="3128125" y="3951675"/>
            <a:ext cx="293100" cy="305100"/>
          </a:xfrm>
          <a:prstGeom prst="ellipse">
            <a:avLst/>
          </a:prstGeom>
          <a:solidFill>
            <a:srgbClr val="FF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1" name="Google Shape;151;p22"/>
          <p:cNvSpPr/>
          <p:nvPr/>
        </p:nvSpPr>
        <p:spPr>
          <a:xfrm>
            <a:off x="4494100" y="3897000"/>
            <a:ext cx="293100" cy="305100"/>
          </a:xfrm>
          <a:prstGeom prst="ellipse">
            <a:avLst/>
          </a:prstGeom>
          <a:solidFill>
            <a:srgbClr val="FF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2" name="Google Shape;152;p22"/>
          <p:cNvSpPr/>
          <p:nvPr/>
        </p:nvSpPr>
        <p:spPr>
          <a:xfrm>
            <a:off x="5680325" y="3451625"/>
            <a:ext cx="293100" cy="305100"/>
          </a:xfrm>
          <a:prstGeom prst="ellipse">
            <a:avLst/>
          </a:prstGeom>
          <a:solidFill>
            <a:srgbClr val="FF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3" name="Google Shape;153;p22"/>
          <p:cNvSpPr/>
          <p:nvPr/>
        </p:nvSpPr>
        <p:spPr>
          <a:xfrm>
            <a:off x="5428050" y="2743100"/>
            <a:ext cx="293100" cy="305100"/>
          </a:xfrm>
          <a:prstGeom prst="ellipse">
            <a:avLst/>
          </a:prstGeom>
          <a:solidFill>
            <a:srgbClr val="FF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4" name="Google Shape;154;p22"/>
          <p:cNvSpPr/>
          <p:nvPr/>
        </p:nvSpPr>
        <p:spPr>
          <a:xfrm>
            <a:off x="3965675" y="3279850"/>
            <a:ext cx="293100" cy="305100"/>
          </a:xfrm>
          <a:prstGeom prst="ellipse">
            <a:avLst/>
          </a:prstGeom>
          <a:solidFill>
            <a:srgbClr val="FF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5" name="Google Shape;155;p22"/>
          <p:cNvSpPr/>
          <p:nvPr/>
        </p:nvSpPr>
        <p:spPr>
          <a:xfrm>
            <a:off x="4028625" y="2825113"/>
            <a:ext cx="293100" cy="305100"/>
          </a:xfrm>
          <a:prstGeom prst="ellipse">
            <a:avLst/>
          </a:prstGeom>
          <a:solidFill>
            <a:srgbClr val="FF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6" name="Google Shape;156;p22"/>
          <p:cNvSpPr/>
          <p:nvPr/>
        </p:nvSpPr>
        <p:spPr>
          <a:xfrm>
            <a:off x="3540275" y="2254275"/>
            <a:ext cx="293100" cy="305100"/>
          </a:xfrm>
          <a:prstGeom prst="ellipse">
            <a:avLst/>
          </a:prstGeom>
          <a:solidFill>
            <a:srgbClr val="FF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7" name="Google Shape;157;p22"/>
          <p:cNvSpPr/>
          <p:nvPr/>
        </p:nvSpPr>
        <p:spPr>
          <a:xfrm>
            <a:off x="2544125" y="1474350"/>
            <a:ext cx="293100" cy="305100"/>
          </a:xfrm>
          <a:prstGeom prst="ellipse">
            <a:avLst/>
          </a:prstGeom>
          <a:solidFill>
            <a:srgbClr val="FF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8" name="Google Shape;158;p22"/>
          <p:cNvSpPr/>
          <p:nvPr/>
        </p:nvSpPr>
        <p:spPr>
          <a:xfrm>
            <a:off x="3814225" y="1555075"/>
            <a:ext cx="293100" cy="305100"/>
          </a:xfrm>
          <a:prstGeom prst="ellipse">
            <a:avLst/>
          </a:prstGeom>
          <a:solidFill>
            <a:srgbClr val="FF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59" name="Google Shape;159;p22"/>
          <p:cNvSpPr/>
          <p:nvPr/>
        </p:nvSpPr>
        <p:spPr>
          <a:xfrm>
            <a:off x="4592350" y="2419200"/>
            <a:ext cx="293100" cy="305100"/>
          </a:xfrm>
          <a:prstGeom prst="ellipse">
            <a:avLst/>
          </a:prstGeom>
          <a:solidFill>
            <a:srgbClr val="FF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0" name="Google Shape;160;p22"/>
          <p:cNvSpPr/>
          <p:nvPr/>
        </p:nvSpPr>
        <p:spPr>
          <a:xfrm>
            <a:off x="4865738" y="1902625"/>
            <a:ext cx="293100" cy="305100"/>
          </a:xfrm>
          <a:prstGeom prst="ellipse">
            <a:avLst/>
          </a:prstGeom>
          <a:solidFill>
            <a:srgbClr val="FF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1" name="Google Shape;161;p22"/>
          <p:cNvSpPr/>
          <p:nvPr/>
        </p:nvSpPr>
        <p:spPr>
          <a:xfrm>
            <a:off x="5095825" y="1065950"/>
            <a:ext cx="293100" cy="305100"/>
          </a:xfrm>
          <a:prstGeom prst="ellipse">
            <a:avLst/>
          </a:prstGeom>
          <a:solidFill>
            <a:srgbClr val="FF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2" name="Google Shape;162;p22"/>
          <p:cNvSpPr/>
          <p:nvPr/>
        </p:nvSpPr>
        <p:spPr>
          <a:xfrm>
            <a:off x="6327775" y="1131775"/>
            <a:ext cx="293100" cy="305100"/>
          </a:xfrm>
          <a:prstGeom prst="ellipse">
            <a:avLst/>
          </a:prstGeom>
          <a:solidFill>
            <a:srgbClr val="FF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163" name="Google Shape;163;p22"/>
          <p:cNvCxnSpPr>
            <a:stCxn id="145" idx="0"/>
            <a:endCxn id="144" idx="3"/>
          </p:cNvCxnSpPr>
          <p:nvPr/>
        </p:nvCxnSpPr>
        <p:spPr>
          <a:xfrm rot="10800000" flipH="1">
            <a:off x="999613" y="2275213"/>
            <a:ext cx="483000" cy="549900"/>
          </a:xfrm>
          <a:prstGeom prst="straightConnector1">
            <a:avLst/>
          </a:prstGeom>
          <a:noFill/>
          <a:ln w="9525" cap="flat" cmpd="sng">
            <a:solidFill>
              <a:srgbClr val="FF0000"/>
            </a:solidFill>
            <a:prstDash val="solid"/>
            <a:round/>
            <a:headEnd type="none" w="med" len="med"/>
            <a:tailEnd type="triangle" w="med" len="med"/>
          </a:ln>
        </p:spPr>
      </p:cxnSp>
      <p:cxnSp>
        <p:nvCxnSpPr>
          <p:cNvPr id="164" name="Google Shape;164;p22"/>
          <p:cNvCxnSpPr>
            <a:stCxn id="144" idx="7"/>
            <a:endCxn id="157" idx="2"/>
          </p:cNvCxnSpPr>
          <p:nvPr/>
        </p:nvCxnSpPr>
        <p:spPr>
          <a:xfrm rot="10800000" flipH="1">
            <a:off x="1689952" y="1627006"/>
            <a:ext cx="854100" cy="432600"/>
          </a:xfrm>
          <a:prstGeom prst="straightConnector1">
            <a:avLst/>
          </a:prstGeom>
          <a:noFill/>
          <a:ln w="9525" cap="flat" cmpd="sng">
            <a:solidFill>
              <a:srgbClr val="FF0000"/>
            </a:solidFill>
            <a:prstDash val="solid"/>
            <a:round/>
            <a:headEnd type="none" w="med" len="med"/>
            <a:tailEnd type="triangle" w="med" len="med"/>
          </a:ln>
        </p:spPr>
      </p:cxnSp>
      <p:cxnSp>
        <p:nvCxnSpPr>
          <p:cNvPr id="165" name="Google Shape;165;p22"/>
          <p:cNvCxnSpPr>
            <a:stCxn id="157" idx="6"/>
            <a:endCxn id="158" idx="2"/>
          </p:cNvCxnSpPr>
          <p:nvPr/>
        </p:nvCxnSpPr>
        <p:spPr>
          <a:xfrm>
            <a:off x="2837225" y="1626900"/>
            <a:ext cx="977100" cy="80700"/>
          </a:xfrm>
          <a:prstGeom prst="straightConnector1">
            <a:avLst/>
          </a:prstGeom>
          <a:noFill/>
          <a:ln w="9525" cap="flat" cmpd="sng">
            <a:solidFill>
              <a:srgbClr val="FF0000"/>
            </a:solidFill>
            <a:prstDash val="solid"/>
            <a:round/>
            <a:headEnd type="none" w="med" len="med"/>
            <a:tailEnd type="triangle" w="med" len="med"/>
          </a:ln>
        </p:spPr>
      </p:cxnSp>
      <p:cxnSp>
        <p:nvCxnSpPr>
          <p:cNvPr id="166" name="Google Shape;166;p22"/>
          <p:cNvCxnSpPr>
            <a:stCxn id="158" idx="6"/>
            <a:endCxn id="160" idx="2"/>
          </p:cNvCxnSpPr>
          <p:nvPr/>
        </p:nvCxnSpPr>
        <p:spPr>
          <a:xfrm>
            <a:off x="4107325" y="1707625"/>
            <a:ext cx="758400" cy="347700"/>
          </a:xfrm>
          <a:prstGeom prst="straightConnector1">
            <a:avLst/>
          </a:prstGeom>
          <a:noFill/>
          <a:ln w="9525" cap="flat" cmpd="sng">
            <a:solidFill>
              <a:srgbClr val="FF0000"/>
            </a:solidFill>
            <a:prstDash val="solid"/>
            <a:round/>
            <a:headEnd type="none" w="med" len="med"/>
            <a:tailEnd type="triangle" w="med" len="med"/>
          </a:ln>
        </p:spPr>
      </p:cxnSp>
      <p:cxnSp>
        <p:nvCxnSpPr>
          <p:cNvPr id="167" name="Google Shape;167;p22"/>
          <p:cNvCxnSpPr>
            <a:stCxn id="160" idx="0"/>
            <a:endCxn id="161" idx="3"/>
          </p:cNvCxnSpPr>
          <p:nvPr/>
        </p:nvCxnSpPr>
        <p:spPr>
          <a:xfrm rot="10800000" flipH="1">
            <a:off x="5012288" y="1326325"/>
            <a:ext cx="126600" cy="576300"/>
          </a:xfrm>
          <a:prstGeom prst="straightConnector1">
            <a:avLst/>
          </a:prstGeom>
          <a:noFill/>
          <a:ln w="9525" cap="flat" cmpd="sng">
            <a:solidFill>
              <a:srgbClr val="FF0000"/>
            </a:solidFill>
            <a:prstDash val="solid"/>
            <a:round/>
            <a:headEnd type="none" w="med" len="med"/>
            <a:tailEnd type="triangle" w="med" len="med"/>
          </a:ln>
        </p:spPr>
      </p:cxnSp>
      <p:cxnSp>
        <p:nvCxnSpPr>
          <p:cNvPr id="168" name="Google Shape;168;p22"/>
          <p:cNvCxnSpPr>
            <a:stCxn id="161" idx="6"/>
            <a:endCxn id="162" idx="2"/>
          </p:cNvCxnSpPr>
          <p:nvPr/>
        </p:nvCxnSpPr>
        <p:spPr>
          <a:xfrm>
            <a:off x="5388925" y="1218500"/>
            <a:ext cx="939000" cy="65700"/>
          </a:xfrm>
          <a:prstGeom prst="straightConnector1">
            <a:avLst/>
          </a:prstGeom>
          <a:noFill/>
          <a:ln w="9525" cap="flat" cmpd="sng">
            <a:solidFill>
              <a:srgbClr val="FF0000"/>
            </a:solidFill>
            <a:prstDash val="solid"/>
            <a:round/>
            <a:headEnd type="none" w="med" len="med"/>
            <a:tailEnd type="triangle" w="med" len="med"/>
          </a:ln>
        </p:spPr>
      </p:cxnSp>
      <p:cxnSp>
        <p:nvCxnSpPr>
          <p:cNvPr id="169" name="Google Shape;169;p22"/>
          <p:cNvCxnSpPr>
            <a:stCxn id="146" idx="1"/>
            <a:endCxn id="145" idx="4"/>
          </p:cNvCxnSpPr>
          <p:nvPr/>
        </p:nvCxnSpPr>
        <p:spPr>
          <a:xfrm rot="10800000">
            <a:off x="999599" y="3130306"/>
            <a:ext cx="882600" cy="671100"/>
          </a:xfrm>
          <a:prstGeom prst="straightConnector1">
            <a:avLst/>
          </a:prstGeom>
          <a:noFill/>
          <a:ln w="9525" cap="flat" cmpd="sng">
            <a:solidFill>
              <a:srgbClr val="FF0000"/>
            </a:solidFill>
            <a:prstDash val="solid"/>
            <a:round/>
            <a:headEnd type="none" w="med" len="med"/>
            <a:tailEnd type="triangle" w="med" len="med"/>
          </a:ln>
        </p:spPr>
      </p:cxnSp>
      <p:cxnSp>
        <p:nvCxnSpPr>
          <p:cNvPr id="170" name="Google Shape;170;p22"/>
          <p:cNvCxnSpPr>
            <a:stCxn id="150" idx="2"/>
            <a:endCxn id="146" idx="5"/>
          </p:cNvCxnSpPr>
          <p:nvPr/>
        </p:nvCxnSpPr>
        <p:spPr>
          <a:xfrm rot="10800000">
            <a:off x="2089525" y="4017225"/>
            <a:ext cx="1038600" cy="87000"/>
          </a:xfrm>
          <a:prstGeom prst="straightConnector1">
            <a:avLst/>
          </a:prstGeom>
          <a:noFill/>
          <a:ln w="9525" cap="flat" cmpd="sng">
            <a:solidFill>
              <a:srgbClr val="FF0000"/>
            </a:solidFill>
            <a:prstDash val="solid"/>
            <a:round/>
            <a:headEnd type="none" w="med" len="med"/>
            <a:tailEnd type="triangle" w="med" len="med"/>
          </a:ln>
        </p:spPr>
      </p:cxnSp>
      <p:cxnSp>
        <p:nvCxnSpPr>
          <p:cNvPr id="171" name="Google Shape;171;p22"/>
          <p:cNvCxnSpPr>
            <a:stCxn id="151" idx="2"/>
            <a:endCxn id="150" idx="6"/>
          </p:cNvCxnSpPr>
          <p:nvPr/>
        </p:nvCxnSpPr>
        <p:spPr>
          <a:xfrm flipH="1">
            <a:off x="3421300" y="4049550"/>
            <a:ext cx="1072800" cy="54600"/>
          </a:xfrm>
          <a:prstGeom prst="straightConnector1">
            <a:avLst/>
          </a:prstGeom>
          <a:noFill/>
          <a:ln w="9525" cap="flat" cmpd="sng">
            <a:solidFill>
              <a:srgbClr val="FF0000"/>
            </a:solidFill>
            <a:prstDash val="solid"/>
            <a:round/>
            <a:headEnd type="none" w="med" len="med"/>
            <a:tailEnd type="triangle" w="med" len="med"/>
          </a:ln>
        </p:spPr>
      </p:cxnSp>
      <p:cxnSp>
        <p:nvCxnSpPr>
          <p:cNvPr id="172" name="Google Shape;172;p22"/>
          <p:cNvCxnSpPr>
            <a:stCxn id="152" idx="3"/>
            <a:endCxn id="151" idx="6"/>
          </p:cNvCxnSpPr>
          <p:nvPr/>
        </p:nvCxnSpPr>
        <p:spPr>
          <a:xfrm flipH="1">
            <a:off x="4787249" y="3712044"/>
            <a:ext cx="936000" cy="337500"/>
          </a:xfrm>
          <a:prstGeom prst="straightConnector1">
            <a:avLst/>
          </a:prstGeom>
          <a:noFill/>
          <a:ln w="9525" cap="flat" cmpd="sng">
            <a:solidFill>
              <a:srgbClr val="FF0000"/>
            </a:solidFill>
            <a:prstDash val="solid"/>
            <a:round/>
            <a:headEnd type="none" w="med" len="med"/>
            <a:tailEnd type="triangle" w="med" len="med"/>
          </a:ln>
        </p:spPr>
      </p:cxnSp>
      <p:cxnSp>
        <p:nvCxnSpPr>
          <p:cNvPr id="173" name="Google Shape;173;p22"/>
          <p:cNvCxnSpPr>
            <a:stCxn id="153" idx="5"/>
            <a:endCxn id="152" idx="7"/>
          </p:cNvCxnSpPr>
          <p:nvPr/>
        </p:nvCxnSpPr>
        <p:spPr>
          <a:xfrm>
            <a:off x="5678227" y="3003519"/>
            <a:ext cx="252300" cy="492900"/>
          </a:xfrm>
          <a:prstGeom prst="straightConnector1">
            <a:avLst/>
          </a:prstGeom>
          <a:noFill/>
          <a:ln w="9525" cap="flat" cmpd="sng">
            <a:solidFill>
              <a:srgbClr val="FF0000"/>
            </a:solidFill>
            <a:prstDash val="solid"/>
            <a:round/>
            <a:headEnd type="none" w="med" len="med"/>
            <a:tailEnd type="triangle" w="med" len="med"/>
          </a:ln>
        </p:spPr>
      </p:cxnSp>
      <p:cxnSp>
        <p:nvCxnSpPr>
          <p:cNvPr id="174" name="Google Shape;174;p22"/>
          <p:cNvCxnSpPr>
            <a:stCxn id="159" idx="6"/>
            <a:endCxn id="153" idx="1"/>
          </p:cNvCxnSpPr>
          <p:nvPr/>
        </p:nvCxnSpPr>
        <p:spPr>
          <a:xfrm>
            <a:off x="4885450" y="2571750"/>
            <a:ext cx="585600" cy="216000"/>
          </a:xfrm>
          <a:prstGeom prst="straightConnector1">
            <a:avLst/>
          </a:prstGeom>
          <a:noFill/>
          <a:ln w="9525" cap="flat" cmpd="sng">
            <a:solidFill>
              <a:srgbClr val="FF0000"/>
            </a:solidFill>
            <a:prstDash val="solid"/>
            <a:round/>
            <a:headEnd type="none" w="med" len="med"/>
            <a:tailEnd type="triangle" w="med" len="med"/>
          </a:ln>
        </p:spPr>
      </p:cxnSp>
      <p:cxnSp>
        <p:nvCxnSpPr>
          <p:cNvPr id="175" name="Google Shape;175;p22"/>
          <p:cNvCxnSpPr>
            <a:endCxn id="159" idx="2"/>
          </p:cNvCxnSpPr>
          <p:nvPr/>
        </p:nvCxnSpPr>
        <p:spPr>
          <a:xfrm>
            <a:off x="3833350" y="2406750"/>
            <a:ext cx="759000" cy="165000"/>
          </a:xfrm>
          <a:prstGeom prst="straightConnector1">
            <a:avLst/>
          </a:prstGeom>
          <a:noFill/>
          <a:ln w="9525" cap="flat" cmpd="sng">
            <a:solidFill>
              <a:srgbClr val="FF0000"/>
            </a:solidFill>
            <a:prstDash val="solid"/>
            <a:round/>
            <a:headEnd type="none" w="med" len="med"/>
            <a:tailEnd type="triangle" w="med" len="med"/>
          </a:ln>
        </p:spPr>
      </p:cxnSp>
      <p:cxnSp>
        <p:nvCxnSpPr>
          <p:cNvPr id="176" name="Google Shape;176;p22"/>
          <p:cNvCxnSpPr>
            <a:stCxn id="148" idx="0"/>
            <a:endCxn id="156" idx="2"/>
          </p:cNvCxnSpPr>
          <p:nvPr/>
        </p:nvCxnSpPr>
        <p:spPr>
          <a:xfrm rot="10800000" flipH="1">
            <a:off x="3088538" y="2406875"/>
            <a:ext cx="451800" cy="241500"/>
          </a:xfrm>
          <a:prstGeom prst="straightConnector1">
            <a:avLst/>
          </a:prstGeom>
          <a:noFill/>
          <a:ln w="9525" cap="flat" cmpd="sng">
            <a:solidFill>
              <a:srgbClr val="FF0000"/>
            </a:solidFill>
            <a:prstDash val="solid"/>
            <a:round/>
            <a:headEnd type="none" w="med" len="med"/>
            <a:tailEnd type="triangle" w="med" len="med"/>
          </a:ln>
        </p:spPr>
      </p:cxnSp>
      <p:cxnSp>
        <p:nvCxnSpPr>
          <p:cNvPr id="177" name="Google Shape;177;p22"/>
          <p:cNvCxnSpPr>
            <a:stCxn id="155" idx="2"/>
            <a:endCxn id="148" idx="4"/>
          </p:cNvCxnSpPr>
          <p:nvPr/>
        </p:nvCxnSpPr>
        <p:spPr>
          <a:xfrm rot="10800000">
            <a:off x="3088425" y="2953363"/>
            <a:ext cx="940200" cy="24300"/>
          </a:xfrm>
          <a:prstGeom prst="straightConnector1">
            <a:avLst/>
          </a:prstGeom>
          <a:noFill/>
          <a:ln w="9525" cap="flat" cmpd="sng">
            <a:solidFill>
              <a:srgbClr val="FF0000"/>
            </a:solidFill>
            <a:prstDash val="solid"/>
            <a:round/>
            <a:headEnd type="none" w="med" len="med"/>
            <a:tailEnd type="triangle" w="med" len="med"/>
          </a:ln>
        </p:spPr>
      </p:cxnSp>
      <p:cxnSp>
        <p:nvCxnSpPr>
          <p:cNvPr id="178" name="Google Shape;178;p22"/>
          <p:cNvCxnSpPr>
            <a:stCxn id="154" idx="6"/>
            <a:endCxn id="155" idx="6"/>
          </p:cNvCxnSpPr>
          <p:nvPr/>
        </p:nvCxnSpPr>
        <p:spPr>
          <a:xfrm rot="10800000" flipH="1">
            <a:off x="4258775" y="2977600"/>
            <a:ext cx="63000" cy="454800"/>
          </a:xfrm>
          <a:prstGeom prst="straightConnector1">
            <a:avLst/>
          </a:prstGeom>
          <a:noFill/>
          <a:ln w="9525" cap="flat" cmpd="sng">
            <a:solidFill>
              <a:srgbClr val="FF0000"/>
            </a:solidFill>
            <a:prstDash val="solid"/>
            <a:round/>
            <a:headEnd type="none" w="med" len="med"/>
            <a:tailEnd type="triangle" w="med" len="med"/>
          </a:ln>
        </p:spPr>
      </p:cxnSp>
      <p:cxnSp>
        <p:nvCxnSpPr>
          <p:cNvPr id="179" name="Google Shape;179;p22"/>
          <p:cNvCxnSpPr>
            <a:stCxn id="149" idx="6"/>
            <a:endCxn id="154" idx="2"/>
          </p:cNvCxnSpPr>
          <p:nvPr/>
        </p:nvCxnSpPr>
        <p:spPr>
          <a:xfrm rot="10800000" flipH="1">
            <a:off x="3084950" y="3432350"/>
            <a:ext cx="880800" cy="105000"/>
          </a:xfrm>
          <a:prstGeom prst="straightConnector1">
            <a:avLst/>
          </a:prstGeom>
          <a:noFill/>
          <a:ln w="9525" cap="flat" cmpd="sng">
            <a:solidFill>
              <a:srgbClr val="FF0000"/>
            </a:solidFill>
            <a:prstDash val="solid"/>
            <a:round/>
            <a:headEnd type="none" w="med" len="med"/>
            <a:tailEnd type="triangle" w="med" len="med"/>
          </a:ln>
        </p:spPr>
      </p:cxnSp>
      <p:cxnSp>
        <p:nvCxnSpPr>
          <p:cNvPr id="180" name="Google Shape;180;p22"/>
          <p:cNvCxnSpPr>
            <a:stCxn id="147" idx="4"/>
            <a:endCxn id="149" idx="2"/>
          </p:cNvCxnSpPr>
          <p:nvPr/>
        </p:nvCxnSpPr>
        <p:spPr>
          <a:xfrm>
            <a:off x="2058138" y="2892600"/>
            <a:ext cx="733800" cy="644700"/>
          </a:xfrm>
          <a:prstGeom prst="straightConnector1">
            <a:avLst/>
          </a:prstGeom>
          <a:noFill/>
          <a:ln w="9525" cap="flat" cmpd="sng">
            <a:solidFill>
              <a:srgbClr val="FF0000"/>
            </a:solidFill>
            <a:prstDash val="solid"/>
            <a:round/>
            <a:headEnd type="none" w="med" len="med"/>
            <a:tailEnd type="triangle" w="med" len="med"/>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23"/>
          <p:cNvPicPr preferRelativeResize="0"/>
          <p:nvPr/>
        </p:nvPicPr>
        <p:blipFill>
          <a:blip r:embed="rId3">
            <a:alphaModFix/>
          </a:blip>
          <a:stretch>
            <a:fillRect/>
          </a:stretch>
        </p:blipFill>
        <p:spPr>
          <a:xfrm>
            <a:off x="-152400" y="-76200"/>
            <a:ext cx="9144000" cy="5143500"/>
          </a:xfrm>
          <a:prstGeom prst="rect">
            <a:avLst/>
          </a:prstGeom>
          <a:noFill/>
          <a:ln>
            <a:noFill/>
          </a:ln>
        </p:spPr>
      </p:pic>
      <p:sp>
        <p:nvSpPr>
          <p:cNvPr id="186" name="Google Shape;186;p23"/>
          <p:cNvSpPr/>
          <p:nvPr/>
        </p:nvSpPr>
        <p:spPr>
          <a:xfrm>
            <a:off x="1439775" y="2014925"/>
            <a:ext cx="293100" cy="305100"/>
          </a:xfrm>
          <a:prstGeom prst="ellipse">
            <a:avLst/>
          </a:prstGeom>
          <a:solidFill>
            <a:srgbClr val="FF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7" name="Google Shape;187;p23"/>
          <p:cNvSpPr/>
          <p:nvPr/>
        </p:nvSpPr>
        <p:spPr>
          <a:xfrm>
            <a:off x="853063" y="2825113"/>
            <a:ext cx="293100" cy="305100"/>
          </a:xfrm>
          <a:prstGeom prst="ellipse">
            <a:avLst/>
          </a:prstGeom>
          <a:solidFill>
            <a:srgbClr val="FF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8" name="Google Shape;188;p23"/>
          <p:cNvSpPr/>
          <p:nvPr/>
        </p:nvSpPr>
        <p:spPr>
          <a:xfrm>
            <a:off x="1839275" y="3756725"/>
            <a:ext cx="293100" cy="305100"/>
          </a:xfrm>
          <a:prstGeom prst="ellipse">
            <a:avLst/>
          </a:prstGeom>
          <a:solidFill>
            <a:srgbClr val="FF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9" name="Google Shape;189;p23"/>
          <p:cNvSpPr/>
          <p:nvPr/>
        </p:nvSpPr>
        <p:spPr>
          <a:xfrm>
            <a:off x="1911588" y="2587500"/>
            <a:ext cx="293100" cy="305100"/>
          </a:xfrm>
          <a:prstGeom prst="ellipse">
            <a:avLst/>
          </a:prstGeom>
          <a:solidFill>
            <a:srgbClr val="FF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0" name="Google Shape;190;p23"/>
          <p:cNvSpPr/>
          <p:nvPr/>
        </p:nvSpPr>
        <p:spPr>
          <a:xfrm>
            <a:off x="2941988" y="2648375"/>
            <a:ext cx="293100" cy="305100"/>
          </a:xfrm>
          <a:prstGeom prst="ellipse">
            <a:avLst/>
          </a:prstGeom>
          <a:solidFill>
            <a:srgbClr val="FF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1" name="Google Shape;191;p23"/>
          <p:cNvSpPr/>
          <p:nvPr/>
        </p:nvSpPr>
        <p:spPr>
          <a:xfrm>
            <a:off x="2791850" y="3384800"/>
            <a:ext cx="293100" cy="305100"/>
          </a:xfrm>
          <a:prstGeom prst="ellipse">
            <a:avLst/>
          </a:prstGeom>
          <a:solidFill>
            <a:srgbClr val="FF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2" name="Google Shape;192;p23"/>
          <p:cNvSpPr/>
          <p:nvPr/>
        </p:nvSpPr>
        <p:spPr>
          <a:xfrm>
            <a:off x="3128125" y="3951675"/>
            <a:ext cx="293100" cy="305100"/>
          </a:xfrm>
          <a:prstGeom prst="ellipse">
            <a:avLst/>
          </a:prstGeom>
          <a:solidFill>
            <a:srgbClr val="FF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3" name="Google Shape;193;p23"/>
          <p:cNvSpPr/>
          <p:nvPr/>
        </p:nvSpPr>
        <p:spPr>
          <a:xfrm>
            <a:off x="4494100" y="3897000"/>
            <a:ext cx="293100" cy="305100"/>
          </a:xfrm>
          <a:prstGeom prst="ellipse">
            <a:avLst/>
          </a:prstGeom>
          <a:solidFill>
            <a:srgbClr val="FF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4" name="Google Shape;194;p23"/>
          <p:cNvSpPr/>
          <p:nvPr/>
        </p:nvSpPr>
        <p:spPr>
          <a:xfrm>
            <a:off x="5680325" y="3451625"/>
            <a:ext cx="293100" cy="305100"/>
          </a:xfrm>
          <a:prstGeom prst="ellipse">
            <a:avLst/>
          </a:prstGeom>
          <a:solidFill>
            <a:srgbClr val="FF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5" name="Google Shape;195;p23"/>
          <p:cNvSpPr/>
          <p:nvPr/>
        </p:nvSpPr>
        <p:spPr>
          <a:xfrm>
            <a:off x="5428050" y="2743100"/>
            <a:ext cx="293100" cy="305100"/>
          </a:xfrm>
          <a:prstGeom prst="ellipse">
            <a:avLst/>
          </a:prstGeom>
          <a:solidFill>
            <a:srgbClr val="FF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6" name="Google Shape;196;p23"/>
          <p:cNvSpPr/>
          <p:nvPr/>
        </p:nvSpPr>
        <p:spPr>
          <a:xfrm>
            <a:off x="3965675" y="3279850"/>
            <a:ext cx="293100" cy="305100"/>
          </a:xfrm>
          <a:prstGeom prst="ellipse">
            <a:avLst/>
          </a:prstGeom>
          <a:solidFill>
            <a:srgbClr val="FF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7" name="Google Shape;197;p23"/>
          <p:cNvSpPr/>
          <p:nvPr/>
        </p:nvSpPr>
        <p:spPr>
          <a:xfrm>
            <a:off x="4028625" y="2825113"/>
            <a:ext cx="293100" cy="305100"/>
          </a:xfrm>
          <a:prstGeom prst="ellipse">
            <a:avLst/>
          </a:prstGeom>
          <a:solidFill>
            <a:srgbClr val="FF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8" name="Google Shape;198;p23"/>
          <p:cNvSpPr/>
          <p:nvPr/>
        </p:nvSpPr>
        <p:spPr>
          <a:xfrm>
            <a:off x="3540275" y="2254275"/>
            <a:ext cx="293100" cy="305100"/>
          </a:xfrm>
          <a:prstGeom prst="ellipse">
            <a:avLst/>
          </a:prstGeom>
          <a:solidFill>
            <a:srgbClr val="FF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9" name="Google Shape;199;p23"/>
          <p:cNvSpPr/>
          <p:nvPr/>
        </p:nvSpPr>
        <p:spPr>
          <a:xfrm>
            <a:off x="2544125" y="1474350"/>
            <a:ext cx="293100" cy="305100"/>
          </a:xfrm>
          <a:prstGeom prst="ellipse">
            <a:avLst/>
          </a:prstGeom>
          <a:solidFill>
            <a:srgbClr val="FF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0" name="Google Shape;200;p23"/>
          <p:cNvSpPr/>
          <p:nvPr/>
        </p:nvSpPr>
        <p:spPr>
          <a:xfrm>
            <a:off x="3814225" y="1555075"/>
            <a:ext cx="293100" cy="305100"/>
          </a:xfrm>
          <a:prstGeom prst="ellipse">
            <a:avLst/>
          </a:prstGeom>
          <a:solidFill>
            <a:srgbClr val="FF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1" name="Google Shape;201;p23"/>
          <p:cNvSpPr/>
          <p:nvPr/>
        </p:nvSpPr>
        <p:spPr>
          <a:xfrm>
            <a:off x="4592350" y="2419200"/>
            <a:ext cx="293100" cy="305100"/>
          </a:xfrm>
          <a:prstGeom prst="ellipse">
            <a:avLst/>
          </a:prstGeom>
          <a:solidFill>
            <a:srgbClr val="FF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2" name="Google Shape;202;p23"/>
          <p:cNvSpPr/>
          <p:nvPr/>
        </p:nvSpPr>
        <p:spPr>
          <a:xfrm>
            <a:off x="4865738" y="1902625"/>
            <a:ext cx="293100" cy="305100"/>
          </a:xfrm>
          <a:prstGeom prst="ellipse">
            <a:avLst/>
          </a:prstGeom>
          <a:solidFill>
            <a:srgbClr val="FF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3" name="Google Shape;203;p23"/>
          <p:cNvSpPr/>
          <p:nvPr/>
        </p:nvSpPr>
        <p:spPr>
          <a:xfrm>
            <a:off x="5095825" y="1065950"/>
            <a:ext cx="293100" cy="305100"/>
          </a:xfrm>
          <a:prstGeom prst="ellipse">
            <a:avLst/>
          </a:prstGeom>
          <a:solidFill>
            <a:srgbClr val="FF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4" name="Google Shape;204;p23"/>
          <p:cNvSpPr/>
          <p:nvPr/>
        </p:nvSpPr>
        <p:spPr>
          <a:xfrm>
            <a:off x="6327775" y="1131775"/>
            <a:ext cx="293100" cy="305100"/>
          </a:xfrm>
          <a:prstGeom prst="ellipse">
            <a:avLst/>
          </a:prstGeom>
          <a:solidFill>
            <a:srgbClr val="FFFF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205" name="Google Shape;205;p23"/>
          <p:cNvCxnSpPr>
            <a:stCxn id="187" idx="0"/>
            <a:endCxn id="186" idx="3"/>
          </p:cNvCxnSpPr>
          <p:nvPr/>
        </p:nvCxnSpPr>
        <p:spPr>
          <a:xfrm rot="10800000" flipH="1">
            <a:off x="999613" y="2275213"/>
            <a:ext cx="483000" cy="549900"/>
          </a:xfrm>
          <a:prstGeom prst="straightConnector1">
            <a:avLst/>
          </a:prstGeom>
          <a:noFill/>
          <a:ln w="9525" cap="flat" cmpd="sng">
            <a:solidFill>
              <a:srgbClr val="FF0000"/>
            </a:solidFill>
            <a:prstDash val="solid"/>
            <a:round/>
            <a:headEnd type="none" w="med" len="med"/>
            <a:tailEnd type="triangle" w="med" len="med"/>
          </a:ln>
        </p:spPr>
      </p:cxnSp>
      <p:cxnSp>
        <p:nvCxnSpPr>
          <p:cNvPr id="206" name="Google Shape;206;p23"/>
          <p:cNvCxnSpPr>
            <a:stCxn id="186" idx="7"/>
            <a:endCxn id="199" idx="2"/>
          </p:cNvCxnSpPr>
          <p:nvPr/>
        </p:nvCxnSpPr>
        <p:spPr>
          <a:xfrm rot="10800000" flipH="1">
            <a:off x="1689952" y="1627006"/>
            <a:ext cx="854100" cy="432600"/>
          </a:xfrm>
          <a:prstGeom prst="straightConnector1">
            <a:avLst/>
          </a:prstGeom>
          <a:noFill/>
          <a:ln w="9525" cap="flat" cmpd="sng">
            <a:solidFill>
              <a:srgbClr val="FF0000"/>
            </a:solidFill>
            <a:prstDash val="solid"/>
            <a:round/>
            <a:headEnd type="none" w="med" len="med"/>
            <a:tailEnd type="triangle" w="med" len="med"/>
          </a:ln>
        </p:spPr>
      </p:cxnSp>
      <p:cxnSp>
        <p:nvCxnSpPr>
          <p:cNvPr id="207" name="Google Shape;207;p23"/>
          <p:cNvCxnSpPr>
            <a:stCxn id="199" idx="6"/>
            <a:endCxn id="200" idx="2"/>
          </p:cNvCxnSpPr>
          <p:nvPr/>
        </p:nvCxnSpPr>
        <p:spPr>
          <a:xfrm>
            <a:off x="2837225" y="1626900"/>
            <a:ext cx="977100" cy="80700"/>
          </a:xfrm>
          <a:prstGeom prst="straightConnector1">
            <a:avLst/>
          </a:prstGeom>
          <a:noFill/>
          <a:ln w="9525" cap="flat" cmpd="sng">
            <a:solidFill>
              <a:srgbClr val="FF0000"/>
            </a:solidFill>
            <a:prstDash val="solid"/>
            <a:round/>
            <a:headEnd type="none" w="med" len="med"/>
            <a:tailEnd type="triangle" w="med" len="med"/>
          </a:ln>
        </p:spPr>
      </p:cxnSp>
      <p:cxnSp>
        <p:nvCxnSpPr>
          <p:cNvPr id="208" name="Google Shape;208;p23"/>
          <p:cNvCxnSpPr>
            <a:stCxn id="200" idx="6"/>
            <a:endCxn id="202" idx="2"/>
          </p:cNvCxnSpPr>
          <p:nvPr/>
        </p:nvCxnSpPr>
        <p:spPr>
          <a:xfrm>
            <a:off x="4107325" y="1707625"/>
            <a:ext cx="758400" cy="347700"/>
          </a:xfrm>
          <a:prstGeom prst="straightConnector1">
            <a:avLst/>
          </a:prstGeom>
          <a:noFill/>
          <a:ln w="9525" cap="flat" cmpd="sng">
            <a:solidFill>
              <a:srgbClr val="FF0000"/>
            </a:solidFill>
            <a:prstDash val="solid"/>
            <a:round/>
            <a:headEnd type="none" w="med" len="med"/>
            <a:tailEnd type="triangle" w="med" len="med"/>
          </a:ln>
        </p:spPr>
      </p:cxnSp>
      <p:cxnSp>
        <p:nvCxnSpPr>
          <p:cNvPr id="209" name="Google Shape;209;p23"/>
          <p:cNvCxnSpPr>
            <a:stCxn id="202" idx="0"/>
            <a:endCxn id="203" idx="3"/>
          </p:cNvCxnSpPr>
          <p:nvPr/>
        </p:nvCxnSpPr>
        <p:spPr>
          <a:xfrm rot="10800000" flipH="1">
            <a:off x="5012288" y="1326325"/>
            <a:ext cx="126600" cy="576300"/>
          </a:xfrm>
          <a:prstGeom prst="straightConnector1">
            <a:avLst/>
          </a:prstGeom>
          <a:noFill/>
          <a:ln w="9525" cap="flat" cmpd="sng">
            <a:solidFill>
              <a:srgbClr val="FF0000"/>
            </a:solidFill>
            <a:prstDash val="solid"/>
            <a:round/>
            <a:headEnd type="none" w="med" len="med"/>
            <a:tailEnd type="triangle" w="med" len="med"/>
          </a:ln>
        </p:spPr>
      </p:cxnSp>
      <p:cxnSp>
        <p:nvCxnSpPr>
          <p:cNvPr id="210" name="Google Shape;210;p23"/>
          <p:cNvCxnSpPr>
            <a:stCxn id="203" idx="6"/>
            <a:endCxn id="204" idx="2"/>
          </p:cNvCxnSpPr>
          <p:nvPr/>
        </p:nvCxnSpPr>
        <p:spPr>
          <a:xfrm>
            <a:off x="5388925" y="1218500"/>
            <a:ext cx="939000" cy="65700"/>
          </a:xfrm>
          <a:prstGeom prst="straightConnector1">
            <a:avLst/>
          </a:prstGeom>
          <a:noFill/>
          <a:ln w="9525" cap="flat" cmpd="sng">
            <a:solidFill>
              <a:srgbClr val="FF0000"/>
            </a:solidFill>
            <a:prstDash val="solid"/>
            <a:round/>
            <a:headEnd type="none" w="med" len="med"/>
            <a:tailEnd type="triangle" w="med" len="med"/>
          </a:ln>
        </p:spPr>
      </p:cxnSp>
      <p:cxnSp>
        <p:nvCxnSpPr>
          <p:cNvPr id="211" name="Google Shape;211;p23"/>
          <p:cNvCxnSpPr>
            <a:stCxn id="188" idx="1"/>
            <a:endCxn id="187" idx="4"/>
          </p:cNvCxnSpPr>
          <p:nvPr/>
        </p:nvCxnSpPr>
        <p:spPr>
          <a:xfrm rot="10800000">
            <a:off x="999599" y="3130306"/>
            <a:ext cx="882600" cy="671100"/>
          </a:xfrm>
          <a:prstGeom prst="straightConnector1">
            <a:avLst/>
          </a:prstGeom>
          <a:noFill/>
          <a:ln w="9525" cap="flat" cmpd="sng">
            <a:solidFill>
              <a:srgbClr val="FF0000"/>
            </a:solidFill>
            <a:prstDash val="solid"/>
            <a:round/>
            <a:headEnd type="none" w="med" len="med"/>
            <a:tailEnd type="triangle" w="med" len="med"/>
          </a:ln>
        </p:spPr>
      </p:cxnSp>
      <p:cxnSp>
        <p:nvCxnSpPr>
          <p:cNvPr id="212" name="Google Shape;212;p23"/>
          <p:cNvCxnSpPr>
            <a:stCxn id="192" idx="2"/>
            <a:endCxn id="188" idx="5"/>
          </p:cNvCxnSpPr>
          <p:nvPr/>
        </p:nvCxnSpPr>
        <p:spPr>
          <a:xfrm rot="10800000">
            <a:off x="2089525" y="4017225"/>
            <a:ext cx="1038600" cy="87000"/>
          </a:xfrm>
          <a:prstGeom prst="straightConnector1">
            <a:avLst/>
          </a:prstGeom>
          <a:noFill/>
          <a:ln w="9525" cap="flat" cmpd="sng">
            <a:solidFill>
              <a:srgbClr val="FF0000"/>
            </a:solidFill>
            <a:prstDash val="solid"/>
            <a:round/>
            <a:headEnd type="none" w="med" len="med"/>
            <a:tailEnd type="triangle" w="med" len="med"/>
          </a:ln>
        </p:spPr>
      </p:cxnSp>
      <p:cxnSp>
        <p:nvCxnSpPr>
          <p:cNvPr id="213" name="Google Shape;213;p23"/>
          <p:cNvCxnSpPr>
            <a:stCxn id="193" idx="2"/>
            <a:endCxn id="192" idx="6"/>
          </p:cNvCxnSpPr>
          <p:nvPr/>
        </p:nvCxnSpPr>
        <p:spPr>
          <a:xfrm flipH="1">
            <a:off x="3421300" y="4049550"/>
            <a:ext cx="1072800" cy="54600"/>
          </a:xfrm>
          <a:prstGeom prst="straightConnector1">
            <a:avLst/>
          </a:prstGeom>
          <a:noFill/>
          <a:ln w="9525" cap="flat" cmpd="sng">
            <a:solidFill>
              <a:srgbClr val="FF0000"/>
            </a:solidFill>
            <a:prstDash val="solid"/>
            <a:round/>
            <a:headEnd type="none" w="med" len="med"/>
            <a:tailEnd type="triangle" w="med" len="med"/>
          </a:ln>
        </p:spPr>
      </p:cxnSp>
      <p:cxnSp>
        <p:nvCxnSpPr>
          <p:cNvPr id="214" name="Google Shape;214;p23"/>
          <p:cNvCxnSpPr>
            <a:stCxn id="194" idx="3"/>
            <a:endCxn id="193" idx="6"/>
          </p:cNvCxnSpPr>
          <p:nvPr/>
        </p:nvCxnSpPr>
        <p:spPr>
          <a:xfrm flipH="1">
            <a:off x="4787249" y="3712044"/>
            <a:ext cx="936000" cy="337500"/>
          </a:xfrm>
          <a:prstGeom prst="straightConnector1">
            <a:avLst/>
          </a:prstGeom>
          <a:noFill/>
          <a:ln w="9525" cap="flat" cmpd="sng">
            <a:solidFill>
              <a:srgbClr val="FF0000"/>
            </a:solidFill>
            <a:prstDash val="solid"/>
            <a:round/>
            <a:headEnd type="none" w="med" len="med"/>
            <a:tailEnd type="triangle" w="med" len="med"/>
          </a:ln>
        </p:spPr>
      </p:cxnSp>
      <p:cxnSp>
        <p:nvCxnSpPr>
          <p:cNvPr id="215" name="Google Shape;215;p23"/>
          <p:cNvCxnSpPr>
            <a:stCxn id="195" idx="5"/>
            <a:endCxn id="194" idx="7"/>
          </p:cNvCxnSpPr>
          <p:nvPr/>
        </p:nvCxnSpPr>
        <p:spPr>
          <a:xfrm>
            <a:off x="5678227" y="3003519"/>
            <a:ext cx="252300" cy="492900"/>
          </a:xfrm>
          <a:prstGeom prst="straightConnector1">
            <a:avLst/>
          </a:prstGeom>
          <a:noFill/>
          <a:ln w="9525" cap="flat" cmpd="sng">
            <a:solidFill>
              <a:srgbClr val="FF0000"/>
            </a:solidFill>
            <a:prstDash val="solid"/>
            <a:round/>
            <a:headEnd type="none" w="med" len="med"/>
            <a:tailEnd type="triangle" w="med" len="med"/>
          </a:ln>
        </p:spPr>
      </p:cxnSp>
      <p:cxnSp>
        <p:nvCxnSpPr>
          <p:cNvPr id="216" name="Google Shape;216;p23"/>
          <p:cNvCxnSpPr>
            <a:stCxn id="201" idx="6"/>
            <a:endCxn id="195" idx="1"/>
          </p:cNvCxnSpPr>
          <p:nvPr/>
        </p:nvCxnSpPr>
        <p:spPr>
          <a:xfrm>
            <a:off x="4885450" y="2571750"/>
            <a:ext cx="585600" cy="216000"/>
          </a:xfrm>
          <a:prstGeom prst="straightConnector1">
            <a:avLst/>
          </a:prstGeom>
          <a:noFill/>
          <a:ln w="9525" cap="flat" cmpd="sng">
            <a:solidFill>
              <a:srgbClr val="FF0000"/>
            </a:solidFill>
            <a:prstDash val="solid"/>
            <a:round/>
            <a:headEnd type="none" w="med" len="med"/>
            <a:tailEnd type="triangle" w="med" len="med"/>
          </a:ln>
        </p:spPr>
      </p:cxnSp>
      <p:cxnSp>
        <p:nvCxnSpPr>
          <p:cNvPr id="217" name="Google Shape;217;p23"/>
          <p:cNvCxnSpPr>
            <a:endCxn id="201" idx="2"/>
          </p:cNvCxnSpPr>
          <p:nvPr/>
        </p:nvCxnSpPr>
        <p:spPr>
          <a:xfrm>
            <a:off x="3833350" y="2406750"/>
            <a:ext cx="759000" cy="165000"/>
          </a:xfrm>
          <a:prstGeom prst="straightConnector1">
            <a:avLst/>
          </a:prstGeom>
          <a:noFill/>
          <a:ln w="9525" cap="flat" cmpd="sng">
            <a:solidFill>
              <a:srgbClr val="FF0000"/>
            </a:solidFill>
            <a:prstDash val="solid"/>
            <a:round/>
            <a:headEnd type="none" w="med" len="med"/>
            <a:tailEnd type="triangle" w="med" len="med"/>
          </a:ln>
        </p:spPr>
      </p:cxnSp>
      <p:cxnSp>
        <p:nvCxnSpPr>
          <p:cNvPr id="218" name="Google Shape;218;p23"/>
          <p:cNvCxnSpPr>
            <a:stCxn id="190" idx="0"/>
            <a:endCxn id="198" idx="2"/>
          </p:cNvCxnSpPr>
          <p:nvPr/>
        </p:nvCxnSpPr>
        <p:spPr>
          <a:xfrm rot="10800000" flipH="1">
            <a:off x="3088538" y="2406875"/>
            <a:ext cx="451800" cy="241500"/>
          </a:xfrm>
          <a:prstGeom prst="straightConnector1">
            <a:avLst/>
          </a:prstGeom>
          <a:noFill/>
          <a:ln w="9525" cap="flat" cmpd="sng">
            <a:solidFill>
              <a:srgbClr val="FF0000"/>
            </a:solidFill>
            <a:prstDash val="solid"/>
            <a:round/>
            <a:headEnd type="none" w="med" len="med"/>
            <a:tailEnd type="triangle" w="med" len="med"/>
          </a:ln>
        </p:spPr>
      </p:cxnSp>
      <p:cxnSp>
        <p:nvCxnSpPr>
          <p:cNvPr id="219" name="Google Shape;219;p23"/>
          <p:cNvCxnSpPr>
            <a:stCxn id="197" idx="2"/>
            <a:endCxn id="190" idx="4"/>
          </p:cNvCxnSpPr>
          <p:nvPr/>
        </p:nvCxnSpPr>
        <p:spPr>
          <a:xfrm rot="10800000">
            <a:off x="3088425" y="2953363"/>
            <a:ext cx="940200" cy="24300"/>
          </a:xfrm>
          <a:prstGeom prst="straightConnector1">
            <a:avLst/>
          </a:prstGeom>
          <a:noFill/>
          <a:ln w="9525" cap="flat" cmpd="sng">
            <a:solidFill>
              <a:srgbClr val="FF0000"/>
            </a:solidFill>
            <a:prstDash val="solid"/>
            <a:round/>
            <a:headEnd type="none" w="med" len="med"/>
            <a:tailEnd type="triangle" w="med" len="med"/>
          </a:ln>
        </p:spPr>
      </p:cxnSp>
      <p:cxnSp>
        <p:nvCxnSpPr>
          <p:cNvPr id="220" name="Google Shape;220;p23"/>
          <p:cNvCxnSpPr>
            <a:stCxn id="196" idx="6"/>
            <a:endCxn id="197" idx="6"/>
          </p:cNvCxnSpPr>
          <p:nvPr/>
        </p:nvCxnSpPr>
        <p:spPr>
          <a:xfrm rot="10800000" flipH="1">
            <a:off x="4258775" y="2977600"/>
            <a:ext cx="63000" cy="454800"/>
          </a:xfrm>
          <a:prstGeom prst="straightConnector1">
            <a:avLst/>
          </a:prstGeom>
          <a:noFill/>
          <a:ln w="9525" cap="flat" cmpd="sng">
            <a:solidFill>
              <a:srgbClr val="FF0000"/>
            </a:solidFill>
            <a:prstDash val="solid"/>
            <a:round/>
            <a:headEnd type="none" w="med" len="med"/>
            <a:tailEnd type="triangle" w="med" len="med"/>
          </a:ln>
        </p:spPr>
      </p:cxnSp>
      <p:cxnSp>
        <p:nvCxnSpPr>
          <p:cNvPr id="221" name="Google Shape;221;p23"/>
          <p:cNvCxnSpPr>
            <a:stCxn id="191" idx="6"/>
            <a:endCxn id="196" idx="2"/>
          </p:cNvCxnSpPr>
          <p:nvPr/>
        </p:nvCxnSpPr>
        <p:spPr>
          <a:xfrm rot="10800000" flipH="1">
            <a:off x="3084950" y="3432350"/>
            <a:ext cx="880800" cy="105000"/>
          </a:xfrm>
          <a:prstGeom prst="straightConnector1">
            <a:avLst/>
          </a:prstGeom>
          <a:noFill/>
          <a:ln w="9525" cap="flat" cmpd="sng">
            <a:solidFill>
              <a:srgbClr val="FF0000"/>
            </a:solidFill>
            <a:prstDash val="solid"/>
            <a:round/>
            <a:headEnd type="none" w="med" len="med"/>
            <a:tailEnd type="triangle" w="med" len="med"/>
          </a:ln>
        </p:spPr>
      </p:cxnSp>
      <p:cxnSp>
        <p:nvCxnSpPr>
          <p:cNvPr id="222" name="Google Shape;222;p23"/>
          <p:cNvCxnSpPr>
            <a:stCxn id="189" idx="4"/>
            <a:endCxn id="191" idx="2"/>
          </p:cNvCxnSpPr>
          <p:nvPr/>
        </p:nvCxnSpPr>
        <p:spPr>
          <a:xfrm>
            <a:off x="2058138" y="2892600"/>
            <a:ext cx="733800" cy="644700"/>
          </a:xfrm>
          <a:prstGeom prst="straightConnector1">
            <a:avLst/>
          </a:prstGeom>
          <a:noFill/>
          <a:ln w="9525" cap="flat" cmpd="sng">
            <a:solidFill>
              <a:srgbClr val="FF0000"/>
            </a:solidFill>
            <a:prstDash val="solid"/>
            <a:round/>
            <a:headEnd type="none" w="med" len="med"/>
            <a:tailEnd type="triangle" w="med" len="med"/>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226"/>
        <p:cNvGrpSpPr/>
        <p:nvPr/>
      </p:nvGrpSpPr>
      <p:grpSpPr>
        <a:xfrm>
          <a:off x="0" y="0"/>
          <a:ext cx="0" cy="0"/>
          <a:chOff x="0" y="0"/>
          <a:chExt cx="0" cy="0"/>
        </a:xfrm>
      </p:grpSpPr>
      <p:sp>
        <p:nvSpPr>
          <p:cNvPr id="227" name="Google Shape;227;p24"/>
          <p:cNvSpPr txBox="1">
            <a:spLocks noGrp="1"/>
          </p:cNvSpPr>
          <p:nvPr>
            <p:ph type="title"/>
          </p:nvPr>
        </p:nvSpPr>
        <p:spPr>
          <a:xfrm>
            <a:off x="361750" y="1304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What makes these gravitational race tracks?</a:t>
            </a:r>
            <a:endParaRPr/>
          </a:p>
        </p:txBody>
      </p:sp>
      <p:pic>
        <p:nvPicPr>
          <p:cNvPr id="3" name="Online Media 2" title="Gravitational Field Animation (Equivalence Principle)">
            <a:hlinkClick r:id="" action="ppaction://media"/>
            <a:extLst>
              <a:ext uri="{FF2B5EF4-FFF2-40B4-BE49-F238E27FC236}">
                <a16:creationId xmlns:a16="http://schemas.microsoft.com/office/drawing/2014/main" id="{873E0404-2237-231F-9031-5F9AADB90AED}"/>
              </a:ext>
            </a:extLst>
          </p:cNvPr>
          <p:cNvPicPr>
            <a:picLocks noRot="1" noChangeAspect="1"/>
          </p:cNvPicPr>
          <p:nvPr>
            <a:videoFile r:link="rId1"/>
          </p:nvPr>
        </p:nvPicPr>
        <p:blipFill>
          <a:blip r:embed="rId4"/>
          <a:stretch>
            <a:fillRect/>
          </a:stretch>
        </p:blipFill>
        <p:spPr>
          <a:xfrm>
            <a:off x="980973" y="707923"/>
            <a:ext cx="7283450" cy="41148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232"/>
        <p:cNvGrpSpPr/>
        <p:nvPr/>
      </p:nvGrpSpPr>
      <p:grpSpPr>
        <a:xfrm>
          <a:off x="0" y="0"/>
          <a:ext cx="0" cy="0"/>
          <a:chOff x="0" y="0"/>
          <a:chExt cx="0" cy="0"/>
        </a:xfrm>
      </p:grpSpPr>
      <p:pic>
        <p:nvPicPr>
          <p:cNvPr id="233" name="Google Shape;233;p25"/>
          <p:cNvPicPr preferRelativeResize="0"/>
          <p:nvPr/>
        </p:nvPicPr>
        <p:blipFill>
          <a:blip r:embed="rId3">
            <a:alphaModFix/>
          </a:blip>
          <a:stretch>
            <a:fillRect/>
          </a:stretch>
        </p:blipFill>
        <p:spPr>
          <a:xfrm>
            <a:off x="283301" y="231225"/>
            <a:ext cx="2465775" cy="4841723"/>
          </a:xfrm>
          <a:prstGeom prst="rect">
            <a:avLst/>
          </a:prstGeom>
          <a:noFill/>
          <a:ln>
            <a:noFill/>
          </a:ln>
        </p:spPr>
      </p:pic>
      <p:sp>
        <p:nvSpPr>
          <p:cNvPr id="234" name="Google Shape;234;p25"/>
          <p:cNvSpPr txBox="1"/>
          <p:nvPr/>
        </p:nvSpPr>
        <p:spPr>
          <a:xfrm>
            <a:off x="2980100" y="259450"/>
            <a:ext cx="2561100" cy="43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rPr>
              <a:t>Gravitational Potential</a:t>
            </a:r>
            <a:endParaRPr sz="1800">
              <a:solidFill>
                <a:schemeClr val="dk2"/>
              </a:solidFill>
            </a:endParaRPr>
          </a:p>
          <a:p>
            <a:pPr marL="0" lvl="0" indent="0" algn="l" rtl="0">
              <a:spcBef>
                <a:spcPts val="0"/>
              </a:spcBef>
              <a:spcAft>
                <a:spcPts val="0"/>
              </a:spcAft>
              <a:buNone/>
            </a:pPr>
            <a:endParaRPr sz="1800">
              <a:solidFill>
                <a:schemeClr val="dk2"/>
              </a:solidFill>
            </a:endParaRPr>
          </a:p>
        </p:txBody>
      </p:sp>
      <p:cxnSp>
        <p:nvCxnSpPr>
          <p:cNvPr id="235" name="Google Shape;235;p25"/>
          <p:cNvCxnSpPr>
            <a:stCxn id="234" idx="2"/>
          </p:cNvCxnSpPr>
          <p:nvPr/>
        </p:nvCxnSpPr>
        <p:spPr>
          <a:xfrm>
            <a:off x="4260650" y="696850"/>
            <a:ext cx="961200" cy="1310400"/>
          </a:xfrm>
          <a:prstGeom prst="straightConnector1">
            <a:avLst/>
          </a:prstGeom>
          <a:noFill/>
          <a:ln w="9525" cap="flat" cmpd="sng">
            <a:solidFill>
              <a:schemeClr val="dk2"/>
            </a:solidFill>
            <a:prstDash val="solid"/>
            <a:round/>
            <a:headEnd type="none" w="med" len="med"/>
            <a:tailEnd type="triangle" w="med" len="med"/>
          </a:ln>
        </p:spPr>
      </p:cxnSp>
      <p:sp>
        <p:nvSpPr>
          <p:cNvPr id="236" name="Google Shape;236;p25"/>
          <p:cNvSpPr txBox="1"/>
          <p:nvPr/>
        </p:nvSpPr>
        <p:spPr>
          <a:xfrm>
            <a:off x="2841025" y="1964400"/>
            <a:ext cx="6384300" cy="72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200">
                <a:solidFill>
                  <a:schemeClr val="dk2"/>
                </a:solidFill>
              </a:rPr>
              <a:t>Created by the presence of matter</a:t>
            </a:r>
            <a:endParaRPr sz="3200">
              <a:solidFill>
                <a:schemeClr val="dk2"/>
              </a:solidFill>
            </a:endParaRPr>
          </a:p>
        </p:txBody>
      </p:sp>
      <p:cxnSp>
        <p:nvCxnSpPr>
          <p:cNvPr id="237" name="Google Shape;237;p25"/>
          <p:cNvCxnSpPr>
            <a:stCxn id="236" idx="2"/>
          </p:cNvCxnSpPr>
          <p:nvPr/>
        </p:nvCxnSpPr>
        <p:spPr>
          <a:xfrm flipH="1">
            <a:off x="6029575" y="2693700"/>
            <a:ext cx="3600" cy="664800"/>
          </a:xfrm>
          <a:prstGeom prst="straightConnector1">
            <a:avLst/>
          </a:prstGeom>
          <a:noFill/>
          <a:ln w="9525" cap="flat" cmpd="sng">
            <a:solidFill>
              <a:schemeClr val="dk2"/>
            </a:solidFill>
            <a:prstDash val="solid"/>
            <a:round/>
            <a:headEnd type="none" w="med" len="med"/>
            <a:tailEnd type="triangle" w="med" len="med"/>
          </a:ln>
        </p:spPr>
      </p:cxnSp>
      <p:sp>
        <p:nvSpPr>
          <p:cNvPr id="238" name="Google Shape;238;p25"/>
          <p:cNvSpPr txBox="1"/>
          <p:nvPr/>
        </p:nvSpPr>
        <p:spPr>
          <a:xfrm>
            <a:off x="3916975" y="3387125"/>
            <a:ext cx="4232400" cy="72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rPr>
              <a:t>Maps the distribution of mass in our galaxy</a:t>
            </a:r>
            <a:endParaRPr sz="1800">
              <a:solidFill>
                <a:schemeClr val="dk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242"/>
        <p:cNvGrpSpPr/>
        <p:nvPr/>
      </p:nvGrpSpPr>
      <p:grpSpPr>
        <a:xfrm>
          <a:off x="0" y="0"/>
          <a:ext cx="0" cy="0"/>
          <a:chOff x="0" y="0"/>
          <a:chExt cx="0" cy="0"/>
        </a:xfrm>
      </p:grpSpPr>
      <p:sp>
        <p:nvSpPr>
          <p:cNvPr id="243" name="Google Shape;243;p26"/>
          <p:cNvSpPr txBox="1">
            <a:spLocks noGrp="1"/>
          </p:cNvSpPr>
          <p:nvPr>
            <p:ph type="title"/>
          </p:nvPr>
        </p:nvSpPr>
        <p:spPr>
          <a:xfrm>
            <a:off x="448175" y="113600"/>
            <a:ext cx="8388000" cy="477000"/>
          </a:xfrm>
          <a:prstGeom prst="rect">
            <a:avLst/>
          </a:prstGeom>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1920">
                <a:latin typeface="Times New Roman"/>
                <a:ea typeface="Times New Roman"/>
                <a:cs typeface="Times New Roman"/>
                <a:sym typeface="Times New Roman"/>
              </a:rPr>
              <a:t>ΛCDM is extremely successful at large scale! Why Self Interacting Dark Matter?</a:t>
            </a:r>
            <a:endParaRPr sz="1920">
              <a:latin typeface="Times New Roman"/>
              <a:ea typeface="Times New Roman"/>
              <a:cs typeface="Times New Roman"/>
              <a:sym typeface="Times New Roman"/>
            </a:endParaRPr>
          </a:p>
        </p:txBody>
      </p:sp>
      <p:pic>
        <p:nvPicPr>
          <p:cNvPr id="244" name="Google Shape;244;p26"/>
          <p:cNvPicPr preferRelativeResize="0"/>
          <p:nvPr/>
        </p:nvPicPr>
        <p:blipFill>
          <a:blip r:embed="rId3">
            <a:alphaModFix/>
          </a:blip>
          <a:stretch>
            <a:fillRect/>
          </a:stretch>
        </p:blipFill>
        <p:spPr>
          <a:xfrm>
            <a:off x="1888888" y="1103430"/>
            <a:ext cx="5179024" cy="3789496"/>
          </a:xfrm>
          <a:prstGeom prst="rect">
            <a:avLst/>
          </a:prstGeom>
          <a:noFill/>
          <a:ln w="9525" cap="flat" cmpd="sng">
            <a:solidFill>
              <a:schemeClr val="dk2"/>
            </a:solidFill>
            <a:prstDash val="solid"/>
            <a:round/>
            <a:headEnd type="none" w="sm" len="sm"/>
            <a:tailEnd type="none" w="sm" len="sm"/>
          </a:ln>
        </p:spPr>
      </p:pic>
      <p:sp>
        <p:nvSpPr>
          <p:cNvPr id="245" name="Google Shape;245;p26"/>
          <p:cNvSpPr txBox="1"/>
          <p:nvPr/>
        </p:nvSpPr>
        <p:spPr>
          <a:xfrm>
            <a:off x="2636849" y="676762"/>
            <a:ext cx="3683100" cy="3405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lnSpc>
                <a:spcPct val="80000"/>
              </a:lnSpc>
              <a:spcBef>
                <a:spcPts val="0"/>
              </a:spcBef>
              <a:spcAft>
                <a:spcPts val="0"/>
              </a:spcAft>
              <a:buSzPts val="523"/>
              <a:buNone/>
            </a:pPr>
            <a:r>
              <a:rPr lang="en" sz="1265" b="1">
                <a:solidFill>
                  <a:schemeClr val="dk1"/>
                </a:solidFill>
                <a:latin typeface="Times New Roman"/>
                <a:ea typeface="Times New Roman"/>
                <a:cs typeface="Times New Roman"/>
                <a:sym typeface="Times New Roman"/>
              </a:rPr>
              <a:t>On the Sub-galactic Scale</a:t>
            </a:r>
            <a:endParaRPr sz="1265" b="1">
              <a:solidFill>
                <a:schemeClr val="dk1"/>
              </a:solidFill>
              <a:latin typeface="Times New Roman"/>
              <a:ea typeface="Times New Roman"/>
              <a:cs typeface="Times New Roman"/>
              <a:sym typeface="Times New Roman"/>
            </a:endParaRPr>
          </a:p>
        </p:txBody>
      </p:sp>
      <p:sp>
        <p:nvSpPr>
          <p:cNvPr id="246" name="Google Shape;246;p26"/>
          <p:cNvSpPr txBox="1"/>
          <p:nvPr/>
        </p:nvSpPr>
        <p:spPr>
          <a:xfrm>
            <a:off x="4631250" y="1415650"/>
            <a:ext cx="21999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0000FF"/>
                </a:solidFill>
                <a:latin typeface="Times New Roman"/>
                <a:ea typeface="Times New Roman"/>
                <a:cs typeface="Times New Roman"/>
                <a:sym typeface="Times New Roman"/>
              </a:rPr>
              <a:t>- - - CDM prediction</a:t>
            </a:r>
            <a:endParaRPr>
              <a:solidFill>
                <a:srgbClr val="0000FF"/>
              </a:solidFill>
              <a:latin typeface="Times New Roman"/>
              <a:ea typeface="Times New Roman"/>
              <a:cs typeface="Times New Roman"/>
              <a:sym typeface="Times New Roman"/>
            </a:endParaRPr>
          </a:p>
          <a:p>
            <a:pPr marL="0" lvl="0" indent="0" algn="ctr" rtl="0">
              <a:spcBef>
                <a:spcPts val="0"/>
              </a:spcBef>
              <a:spcAft>
                <a:spcPts val="0"/>
              </a:spcAft>
              <a:buNone/>
            </a:pPr>
            <a:r>
              <a:rPr lang="en">
                <a:solidFill>
                  <a:srgbClr val="FF0000"/>
                </a:solidFill>
                <a:latin typeface="Times New Roman"/>
                <a:ea typeface="Times New Roman"/>
                <a:cs typeface="Times New Roman"/>
                <a:sym typeface="Times New Roman"/>
              </a:rPr>
              <a:t>— Observed</a:t>
            </a:r>
            <a:endParaRPr>
              <a:solidFill>
                <a:srgbClr val="0000FF"/>
              </a:solidFill>
              <a:latin typeface="Times New Roman"/>
              <a:ea typeface="Times New Roman"/>
              <a:cs typeface="Times New Roman"/>
              <a:sym typeface="Times New Roman"/>
            </a:endParaRPr>
          </a:p>
        </p:txBody>
      </p:sp>
      <p:sp>
        <p:nvSpPr>
          <p:cNvPr id="247" name="Google Shape;247;p26"/>
          <p:cNvSpPr txBox="1"/>
          <p:nvPr/>
        </p:nvSpPr>
        <p:spPr>
          <a:xfrm>
            <a:off x="5997975" y="4546725"/>
            <a:ext cx="953700" cy="34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50">
                <a:solidFill>
                  <a:schemeClr val="dk1"/>
                </a:solidFill>
                <a:latin typeface="Times New Roman"/>
                <a:ea typeface="Times New Roman"/>
                <a:cs typeface="Times New Roman"/>
                <a:sym typeface="Times New Roman"/>
              </a:rPr>
              <a:t>(Tulin, 2017)</a:t>
            </a:r>
            <a:endParaRPr>
              <a:solidFill>
                <a:schemeClr val="dk1"/>
              </a:solidFill>
              <a:latin typeface="Times New Roman"/>
              <a:ea typeface="Times New Roman"/>
              <a:cs typeface="Times New Roman"/>
              <a:sym typeface="Times New Roman"/>
            </a:endParaRPr>
          </a:p>
        </p:txBody>
      </p:sp>
      <p:sp>
        <p:nvSpPr>
          <p:cNvPr id="248" name="Google Shape;248;p26"/>
          <p:cNvSpPr txBox="1">
            <a:spLocks noGrp="1"/>
          </p:cNvSpPr>
          <p:nvPr>
            <p:ph type="body" idx="1"/>
          </p:nvPr>
        </p:nvSpPr>
        <p:spPr>
          <a:xfrm>
            <a:off x="2828163" y="3452450"/>
            <a:ext cx="3169800" cy="819600"/>
          </a:xfrm>
          <a:prstGeom prst="rect">
            <a:avLst/>
          </a:prstGeom>
          <a:ln>
            <a:noFill/>
          </a:ln>
        </p:spPr>
        <p:txBody>
          <a:bodyPr spcFirstLastPara="1" wrap="square" lIns="91425" tIns="91425" rIns="91425" bIns="91425" anchor="t" anchorCtr="0">
            <a:normAutofit/>
          </a:bodyPr>
          <a:lstStyle/>
          <a:p>
            <a:pPr marL="0" lvl="0" indent="0" algn="l" rtl="0">
              <a:lnSpc>
                <a:spcPct val="95000"/>
              </a:lnSpc>
              <a:spcBef>
                <a:spcPts val="1200"/>
              </a:spcBef>
              <a:spcAft>
                <a:spcPts val="0"/>
              </a:spcAft>
              <a:buSzPts val="935"/>
              <a:buNone/>
            </a:pPr>
            <a:r>
              <a:rPr lang="en" sz="1275">
                <a:solidFill>
                  <a:schemeClr val="dk1"/>
                </a:solidFill>
                <a:latin typeface="Times New Roman"/>
                <a:ea typeface="Times New Roman"/>
                <a:cs typeface="Times New Roman"/>
                <a:sym typeface="Times New Roman"/>
              </a:rPr>
              <a:t>Theory (CDM) prediction: cusp/NFW profile</a:t>
            </a:r>
            <a:endParaRPr sz="1275">
              <a:solidFill>
                <a:schemeClr val="dk1"/>
              </a:solidFill>
              <a:latin typeface="Times New Roman"/>
              <a:ea typeface="Times New Roman"/>
              <a:cs typeface="Times New Roman"/>
              <a:sym typeface="Times New Roman"/>
            </a:endParaRPr>
          </a:p>
          <a:p>
            <a:pPr marL="0" lvl="0" indent="0" algn="l" rtl="0">
              <a:lnSpc>
                <a:spcPct val="95000"/>
              </a:lnSpc>
              <a:spcBef>
                <a:spcPts val="1200"/>
              </a:spcBef>
              <a:spcAft>
                <a:spcPts val="1200"/>
              </a:spcAft>
              <a:buSzPts val="935"/>
              <a:buNone/>
            </a:pPr>
            <a:r>
              <a:rPr lang="en" sz="1275">
                <a:solidFill>
                  <a:schemeClr val="dk1"/>
                </a:solidFill>
                <a:latin typeface="Times New Roman"/>
                <a:ea typeface="Times New Roman"/>
                <a:cs typeface="Times New Roman"/>
                <a:sym typeface="Times New Roman"/>
              </a:rPr>
              <a:t>Observations: cored isothermal profiles</a:t>
            </a:r>
            <a:endParaRPr sz="1275">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252"/>
        <p:cNvGrpSpPr/>
        <p:nvPr/>
      </p:nvGrpSpPr>
      <p:grpSpPr>
        <a:xfrm>
          <a:off x="0" y="0"/>
          <a:ext cx="0" cy="0"/>
          <a:chOff x="0" y="0"/>
          <a:chExt cx="0" cy="0"/>
        </a:xfrm>
      </p:grpSpPr>
      <p:sp>
        <p:nvSpPr>
          <p:cNvPr id="253" name="Google Shape;253;p27"/>
          <p:cNvSpPr txBox="1">
            <a:spLocks noGrp="1"/>
          </p:cNvSpPr>
          <p:nvPr>
            <p:ph type="title"/>
          </p:nvPr>
        </p:nvSpPr>
        <p:spPr>
          <a:xfrm>
            <a:off x="311700" y="263625"/>
            <a:ext cx="8520600" cy="572700"/>
          </a:xfrm>
          <a:prstGeom prst="rect">
            <a:avLst/>
          </a:prstGeom>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1920">
                <a:latin typeface="Times New Roman"/>
                <a:ea typeface="Times New Roman"/>
                <a:cs typeface="Times New Roman"/>
                <a:sym typeface="Times New Roman"/>
              </a:rPr>
              <a:t>ΛCDM is extremely successful at large scale! Why Self Interacting Dark Matter?</a:t>
            </a:r>
            <a:endParaRPr sz="1920">
              <a:latin typeface="Times New Roman"/>
              <a:ea typeface="Times New Roman"/>
              <a:cs typeface="Times New Roman"/>
              <a:sym typeface="Times New Roman"/>
            </a:endParaRPr>
          </a:p>
        </p:txBody>
      </p:sp>
      <p:pic>
        <p:nvPicPr>
          <p:cNvPr id="254" name="Google Shape;254;p27"/>
          <p:cNvPicPr preferRelativeResize="0"/>
          <p:nvPr/>
        </p:nvPicPr>
        <p:blipFill>
          <a:blip r:embed="rId3">
            <a:alphaModFix/>
          </a:blip>
          <a:stretch>
            <a:fillRect/>
          </a:stretch>
        </p:blipFill>
        <p:spPr>
          <a:xfrm>
            <a:off x="1876225" y="1703074"/>
            <a:ext cx="4078250" cy="3101800"/>
          </a:xfrm>
          <a:prstGeom prst="rect">
            <a:avLst/>
          </a:prstGeom>
          <a:noFill/>
          <a:ln w="9525" cap="flat" cmpd="sng">
            <a:solidFill>
              <a:schemeClr val="dk2"/>
            </a:solidFill>
            <a:prstDash val="solid"/>
            <a:round/>
            <a:headEnd type="none" w="sm" len="sm"/>
            <a:tailEnd type="none" w="sm" len="sm"/>
          </a:ln>
        </p:spPr>
      </p:pic>
      <p:sp>
        <p:nvSpPr>
          <p:cNvPr id="255" name="Google Shape;255;p27"/>
          <p:cNvSpPr txBox="1"/>
          <p:nvPr/>
        </p:nvSpPr>
        <p:spPr>
          <a:xfrm>
            <a:off x="6155087" y="2804408"/>
            <a:ext cx="2331600" cy="14160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600">
                <a:latin typeface="Times New Roman"/>
                <a:ea typeface="Times New Roman"/>
                <a:cs typeface="Times New Roman"/>
                <a:sym typeface="Times New Roman"/>
              </a:rPr>
              <a:t>SIDM leaves </a:t>
            </a:r>
            <a:r>
              <a:rPr lang="en" sz="1600">
                <a:solidFill>
                  <a:schemeClr val="dk1"/>
                </a:solidFill>
                <a:latin typeface="Times New Roman"/>
                <a:ea typeface="Times New Roman"/>
                <a:cs typeface="Times New Roman"/>
                <a:sym typeface="Times New Roman"/>
              </a:rPr>
              <a:t>ΛCDM intact where it works best and</a:t>
            </a:r>
            <a:r>
              <a:rPr lang="en" sz="1600">
                <a:latin typeface="Times New Roman"/>
                <a:ea typeface="Times New Roman"/>
                <a:cs typeface="Times New Roman"/>
                <a:sym typeface="Times New Roman"/>
              </a:rPr>
              <a:t> universally consistent in describing structure on all scales.</a:t>
            </a:r>
            <a:endParaRPr sz="1600">
              <a:latin typeface="Times New Roman"/>
              <a:ea typeface="Times New Roman"/>
              <a:cs typeface="Times New Roman"/>
              <a:sym typeface="Times New Roman"/>
            </a:endParaRPr>
          </a:p>
        </p:txBody>
      </p:sp>
      <p:cxnSp>
        <p:nvCxnSpPr>
          <p:cNvPr id="256" name="Google Shape;256;p27"/>
          <p:cNvCxnSpPr>
            <a:stCxn id="257" idx="2"/>
          </p:cNvCxnSpPr>
          <p:nvPr/>
        </p:nvCxnSpPr>
        <p:spPr>
          <a:xfrm flipH="1">
            <a:off x="4529850" y="1685338"/>
            <a:ext cx="2612400" cy="1089600"/>
          </a:xfrm>
          <a:prstGeom prst="straightConnector1">
            <a:avLst/>
          </a:prstGeom>
          <a:noFill/>
          <a:ln w="19050" cap="flat" cmpd="sng">
            <a:solidFill>
              <a:schemeClr val="dk1"/>
            </a:solidFill>
            <a:prstDash val="solid"/>
            <a:round/>
            <a:headEnd type="none" w="med" len="med"/>
            <a:tailEnd type="triangle" w="med" len="med"/>
          </a:ln>
        </p:spPr>
      </p:cxnSp>
      <p:sp>
        <p:nvSpPr>
          <p:cNvPr id="258" name="Google Shape;258;p27"/>
          <p:cNvSpPr txBox="1"/>
          <p:nvPr/>
        </p:nvSpPr>
        <p:spPr>
          <a:xfrm>
            <a:off x="1995866" y="4458685"/>
            <a:ext cx="1079400" cy="34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50">
                <a:solidFill>
                  <a:schemeClr val="dk1"/>
                </a:solidFill>
                <a:latin typeface="Times New Roman"/>
                <a:ea typeface="Times New Roman"/>
                <a:cs typeface="Times New Roman"/>
                <a:sym typeface="Times New Roman"/>
              </a:rPr>
              <a:t>(Tulin, 2017)</a:t>
            </a:r>
            <a:endParaRPr>
              <a:solidFill>
                <a:schemeClr val="dk1"/>
              </a:solidFill>
              <a:latin typeface="Times New Roman"/>
              <a:ea typeface="Times New Roman"/>
              <a:cs typeface="Times New Roman"/>
              <a:sym typeface="Times New Roman"/>
            </a:endParaRPr>
          </a:p>
        </p:txBody>
      </p:sp>
      <p:sp>
        <p:nvSpPr>
          <p:cNvPr id="257" name="Google Shape;257;p27"/>
          <p:cNvSpPr txBox="1"/>
          <p:nvPr/>
        </p:nvSpPr>
        <p:spPr>
          <a:xfrm>
            <a:off x="5452200" y="854038"/>
            <a:ext cx="3380100" cy="8313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Times New Roman"/>
                <a:ea typeface="Times New Roman"/>
                <a:cs typeface="Times New Roman"/>
                <a:sym typeface="Times New Roman"/>
              </a:rPr>
              <a:t>Probability of DM self interactions depend on </a:t>
            </a:r>
            <a:r>
              <a:rPr lang="en" b="1">
                <a:latin typeface="Times New Roman"/>
                <a:ea typeface="Times New Roman"/>
                <a:cs typeface="Times New Roman"/>
                <a:sym typeface="Times New Roman"/>
              </a:rPr>
              <a:t>density</a:t>
            </a:r>
            <a:r>
              <a:rPr lang="en">
                <a:latin typeface="Times New Roman"/>
                <a:ea typeface="Times New Roman"/>
                <a:cs typeface="Times New Roman"/>
                <a:sym typeface="Times New Roman"/>
              </a:rPr>
              <a:t>, large scale structure stays consistent with CDM.</a:t>
            </a:r>
            <a:endParaRPr>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262"/>
        <p:cNvGrpSpPr/>
        <p:nvPr/>
      </p:nvGrpSpPr>
      <p:grpSpPr>
        <a:xfrm>
          <a:off x="0" y="0"/>
          <a:ext cx="0" cy="0"/>
          <a:chOff x="0" y="0"/>
          <a:chExt cx="0" cy="0"/>
        </a:xfrm>
      </p:grpSpPr>
      <p:sp>
        <p:nvSpPr>
          <p:cNvPr id="263" name="Google Shape;263;p28"/>
          <p:cNvSpPr txBox="1">
            <a:spLocks noGrp="1"/>
          </p:cNvSpPr>
          <p:nvPr>
            <p:ph type="title"/>
          </p:nvPr>
        </p:nvSpPr>
        <p:spPr>
          <a:xfrm>
            <a:off x="162225" y="66225"/>
            <a:ext cx="8833500" cy="1059600"/>
          </a:xfrm>
          <a:prstGeom prst="rect">
            <a:avLst/>
          </a:prstGeom>
          <a:ln>
            <a:noFill/>
          </a:ln>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320">
                <a:latin typeface="Times New Roman"/>
                <a:ea typeface="Times New Roman"/>
                <a:cs typeface="Times New Roman"/>
                <a:sym typeface="Times New Roman"/>
              </a:rPr>
              <a:t>Feedback In Realistic Environments (FIRE-2) Cosmological Simulations </a:t>
            </a:r>
            <a:r>
              <a:rPr lang="en" sz="1420">
                <a:latin typeface="Times New Roman"/>
                <a:ea typeface="Times New Roman"/>
                <a:cs typeface="Times New Roman"/>
                <a:sym typeface="Times New Roman"/>
              </a:rPr>
              <a:t>(Hopkins et.al)</a:t>
            </a:r>
            <a:endParaRPr sz="1420">
              <a:latin typeface="Times New Roman"/>
              <a:ea typeface="Times New Roman"/>
              <a:cs typeface="Times New Roman"/>
              <a:sym typeface="Times New Roman"/>
            </a:endParaRPr>
          </a:p>
          <a:p>
            <a:pPr marL="0" lvl="0" indent="0" algn="ctr" rtl="0">
              <a:spcBef>
                <a:spcPts val="0"/>
              </a:spcBef>
              <a:spcAft>
                <a:spcPts val="0"/>
              </a:spcAft>
              <a:buSzPts val="990"/>
              <a:buNone/>
            </a:pPr>
            <a:r>
              <a:rPr lang="en" sz="2320">
                <a:latin typeface="Times New Roman"/>
                <a:ea typeface="Times New Roman"/>
                <a:cs typeface="Times New Roman"/>
                <a:sym typeface="Times New Roman"/>
              </a:rPr>
              <a:t>Latte suite of MW-mass galaxies </a:t>
            </a:r>
            <a:r>
              <a:rPr lang="en" sz="1330">
                <a:latin typeface="Times New Roman"/>
                <a:ea typeface="Times New Roman"/>
                <a:cs typeface="Times New Roman"/>
                <a:sym typeface="Times New Roman"/>
              </a:rPr>
              <a:t>(Wetzel et.al)</a:t>
            </a:r>
            <a:r>
              <a:rPr lang="en" sz="2320">
                <a:latin typeface="Times New Roman"/>
                <a:ea typeface="Times New Roman"/>
                <a:cs typeface="Times New Roman"/>
                <a:sym typeface="Times New Roman"/>
              </a:rPr>
              <a:t> </a:t>
            </a:r>
            <a:endParaRPr sz="2320">
              <a:latin typeface="Times New Roman"/>
              <a:ea typeface="Times New Roman"/>
              <a:cs typeface="Times New Roman"/>
              <a:sym typeface="Times New Roman"/>
            </a:endParaRPr>
          </a:p>
          <a:p>
            <a:pPr marL="0" lvl="0" indent="0" algn="ctr" rtl="0">
              <a:spcBef>
                <a:spcPts val="0"/>
              </a:spcBef>
              <a:spcAft>
                <a:spcPts val="0"/>
              </a:spcAft>
              <a:buSzPts val="990"/>
              <a:buNone/>
            </a:pPr>
            <a:endParaRPr sz="2320">
              <a:latin typeface="Times New Roman"/>
              <a:ea typeface="Times New Roman"/>
              <a:cs typeface="Times New Roman"/>
              <a:sym typeface="Times New Roman"/>
            </a:endParaRPr>
          </a:p>
        </p:txBody>
      </p:sp>
      <p:sp>
        <p:nvSpPr>
          <p:cNvPr id="264" name="Google Shape;264;p28"/>
          <p:cNvSpPr txBox="1"/>
          <p:nvPr/>
        </p:nvSpPr>
        <p:spPr>
          <a:xfrm>
            <a:off x="4070600" y="4753500"/>
            <a:ext cx="1314900" cy="39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latin typeface="Times New Roman"/>
                <a:ea typeface="Times New Roman"/>
                <a:cs typeface="Times New Roman"/>
                <a:sym typeface="Times New Roman"/>
              </a:rPr>
              <a:t>(Vargya et.al 2022)</a:t>
            </a:r>
            <a:endParaRPr sz="1100">
              <a:latin typeface="Times New Roman"/>
              <a:ea typeface="Times New Roman"/>
              <a:cs typeface="Times New Roman"/>
              <a:sym typeface="Times New Roman"/>
            </a:endParaRPr>
          </a:p>
          <a:p>
            <a:pPr marL="0" lvl="0" indent="0" algn="l" rtl="0">
              <a:spcBef>
                <a:spcPts val="0"/>
              </a:spcBef>
              <a:spcAft>
                <a:spcPts val="0"/>
              </a:spcAft>
              <a:buNone/>
            </a:pPr>
            <a:endParaRPr/>
          </a:p>
        </p:txBody>
      </p:sp>
      <p:pic>
        <p:nvPicPr>
          <p:cNvPr id="265" name="Google Shape;265;p28"/>
          <p:cNvPicPr preferRelativeResize="0"/>
          <p:nvPr/>
        </p:nvPicPr>
        <p:blipFill rotWithShape="1">
          <a:blip r:embed="rId3">
            <a:alphaModFix/>
          </a:blip>
          <a:srcRect l="-113730" t="-4240" r="113730" b="4240"/>
          <a:stretch/>
        </p:blipFill>
        <p:spPr>
          <a:xfrm>
            <a:off x="3352500" y="1818900"/>
            <a:ext cx="2751099" cy="2751099"/>
          </a:xfrm>
          <a:prstGeom prst="rect">
            <a:avLst/>
          </a:prstGeom>
          <a:noFill/>
          <a:ln>
            <a:noFill/>
          </a:ln>
        </p:spPr>
      </p:pic>
      <p:pic>
        <p:nvPicPr>
          <p:cNvPr id="266" name="Google Shape;266;p28"/>
          <p:cNvPicPr preferRelativeResize="0"/>
          <p:nvPr/>
        </p:nvPicPr>
        <p:blipFill>
          <a:blip r:embed="rId3">
            <a:alphaModFix/>
          </a:blip>
          <a:stretch>
            <a:fillRect/>
          </a:stretch>
        </p:blipFill>
        <p:spPr>
          <a:xfrm>
            <a:off x="1740375" y="1125825"/>
            <a:ext cx="3627674" cy="3627701"/>
          </a:xfrm>
          <a:prstGeom prst="rect">
            <a:avLst/>
          </a:prstGeom>
          <a:noFill/>
          <a:ln w="9525" cap="flat" cmpd="sng">
            <a:solidFill>
              <a:srgbClr val="D9D2E9"/>
            </a:solidFill>
            <a:prstDash val="solid"/>
            <a:round/>
            <a:headEnd type="none" w="sm" len="sm"/>
            <a:tailEnd type="none" w="sm" len="sm"/>
          </a:ln>
        </p:spPr>
      </p:pic>
      <p:pic>
        <p:nvPicPr>
          <p:cNvPr id="267" name="Google Shape;267;p28"/>
          <p:cNvPicPr preferRelativeResize="0"/>
          <p:nvPr/>
        </p:nvPicPr>
        <p:blipFill>
          <a:blip r:embed="rId4">
            <a:alphaModFix/>
          </a:blip>
          <a:stretch>
            <a:fillRect/>
          </a:stretch>
        </p:blipFill>
        <p:spPr>
          <a:xfrm>
            <a:off x="5368050" y="1125825"/>
            <a:ext cx="3627674" cy="3627674"/>
          </a:xfrm>
          <a:prstGeom prst="rect">
            <a:avLst/>
          </a:prstGeom>
          <a:noFill/>
          <a:ln>
            <a:noFill/>
          </a:ln>
        </p:spPr>
      </p:pic>
      <p:sp>
        <p:nvSpPr>
          <p:cNvPr id="268" name="Google Shape;268;p28"/>
          <p:cNvSpPr txBox="1"/>
          <p:nvPr/>
        </p:nvSpPr>
        <p:spPr>
          <a:xfrm>
            <a:off x="4292550" y="1125825"/>
            <a:ext cx="1075500" cy="25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Times New Roman"/>
                <a:ea typeface="Times New Roman"/>
                <a:cs typeface="Times New Roman"/>
                <a:sym typeface="Times New Roman"/>
              </a:rPr>
              <a:t>m12i CDM</a:t>
            </a:r>
            <a:endParaRPr>
              <a:solidFill>
                <a:schemeClr val="lt1"/>
              </a:solidFill>
              <a:latin typeface="Times New Roman"/>
              <a:ea typeface="Times New Roman"/>
              <a:cs typeface="Times New Roman"/>
              <a:sym typeface="Times New Roman"/>
            </a:endParaRPr>
          </a:p>
        </p:txBody>
      </p:sp>
      <p:sp>
        <p:nvSpPr>
          <p:cNvPr id="269" name="Google Shape;269;p28"/>
          <p:cNvSpPr txBox="1"/>
          <p:nvPr/>
        </p:nvSpPr>
        <p:spPr>
          <a:xfrm>
            <a:off x="7659325" y="1125825"/>
            <a:ext cx="1163100" cy="25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latin typeface="Times New Roman"/>
                <a:ea typeface="Times New Roman"/>
                <a:cs typeface="Times New Roman"/>
                <a:sym typeface="Times New Roman"/>
              </a:rPr>
              <a:t>m12i SIDM1</a:t>
            </a:r>
            <a:endParaRPr>
              <a:solidFill>
                <a:schemeClr val="lt1"/>
              </a:solidFill>
              <a:latin typeface="Times New Roman"/>
              <a:ea typeface="Times New Roman"/>
              <a:cs typeface="Times New Roman"/>
              <a:sym typeface="Times New Roman"/>
            </a:endParaRPr>
          </a:p>
        </p:txBody>
      </p:sp>
      <p:sp>
        <p:nvSpPr>
          <p:cNvPr id="270" name="Google Shape;270;p28"/>
          <p:cNvSpPr txBox="1"/>
          <p:nvPr/>
        </p:nvSpPr>
        <p:spPr>
          <a:xfrm>
            <a:off x="7659325" y="4753500"/>
            <a:ext cx="1314900" cy="39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latin typeface="Times New Roman"/>
                <a:ea typeface="Times New Roman"/>
                <a:cs typeface="Times New Roman"/>
                <a:sym typeface="Times New Roman"/>
              </a:rPr>
              <a:t>(Vargya et.al 2022)</a:t>
            </a:r>
            <a:endParaRPr sz="11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271" name="Google Shape;271;p28"/>
          <p:cNvSpPr txBox="1"/>
          <p:nvPr/>
        </p:nvSpPr>
        <p:spPr>
          <a:xfrm>
            <a:off x="0" y="1905263"/>
            <a:ext cx="1683900" cy="20688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Times New Roman"/>
                <a:ea typeface="Times New Roman"/>
                <a:cs typeface="Times New Roman"/>
                <a:sym typeface="Times New Roman"/>
              </a:rPr>
              <a:t>Realistic Baryonic Physics:</a:t>
            </a:r>
            <a:endParaRPr>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Char char="●"/>
            </a:pPr>
            <a:r>
              <a:rPr lang="en" sz="1200">
                <a:latin typeface="Times New Roman"/>
                <a:ea typeface="Times New Roman"/>
                <a:cs typeface="Times New Roman"/>
                <a:sym typeface="Times New Roman"/>
              </a:rPr>
              <a:t>Mesh free finite mass hydrodynamics</a:t>
            </a:r>
            <a:endParaRPr sz="1200">
              <a:latin typeface="Times New Roman"/>
              <a:ea typeface="Times New Roman"/>
              <a:cs typeface="Times New Roman"/>
              <a:sym typeface="Times New Roman"/>
            </a:endParaRPr>
          </a:p>
          <a:p>
            <a:pPr marL="457200" lvl="0" indent="-304800" algn="l" rtl="0">
              <a:spcBef>
                <a:spcPts val="0"/>
              </a:spcBef>
              <a:spcAft>
                <a:spcPts val="0"/>
              </a:spcAft>
              <a:buSzPts val="1200"/>
              <a:buFont typeface="Times New Roman"/>
              <a:buChar char="●"/>
            </a:pPr>
            <a:r>
              <a:rPr lang="en" sz="1200">
                <a:latin typeface="Times New Roman"/>
                <a:ea typeface="Times New Roman"/>
                <a:cs typeface="Times New Roman"/>
                <a:sym typeface="Times New Roman"/>
              </a:rPr>
              <a:t>Cooling, star formation, and stellar feedback mechanisms. </a:t>
            </a:r>
            <a:endParaRPr sz="2000" baseline="-25000">
              <a:latin typeface="Times New Roman"/>
              <a:ea typeface="Times New Roman"/>
              <a:cs typeface="Times New Roman"/>
              <a:sym typeface="Times New Roman"/>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275"/>
        <p:cNvGrpSpPr/>
        <p:nvPr/>
      </p:nvGrpSpPr>
      <p:grpSpPr>
        <a:xfrm>
          <a:off x="0" y="0"/>
          <a:ext cx="0" cy="0"/>
          <a:chOff x="0" y="0"/>
          <a:chExt cx="0" cy="0"/>
        </a:xfrm>
      </p:grpSpPr>
      <p:sp>
        <p:nvSpPr>
          <p:cNvPr id="276" name="Google Shape;276;p29"/>
          <p:cNvSpPr txBox="1">
            <a:spLocks noGrp="1"/>
          </p:cNvSpPr>
          <p:nvPr>
            <p:ph type="title"/>
          </p:nvPr>
        </p:nvSpPr>
        <p:spPr>
          <a:xfrm>
            <a:off x="311700" y="134050"/>
            <a:ext cx="8520600" cy="8667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2200">
                <a:latin typeface="Times New Roman"/>
                <a:ea typeface="Times New Roman"/>
                <a:cs typeface="Times New Roman"/>
                <a:sym typeface="Times New Roman"/>
              </a:rPr>
              <a:t>How do we isolate satellites that have not fully merged into the main galaxy at z = 0?</a:t>
            </a:r>
            <a:endParaRPr sz="2200"/>
          </a:p>
        </p:txBody>
      </p:sp>
      <p:sp>
        <p:nvSpPr>
          <p:cNvPr id="277" name="Google Shape;277;p29"/>
          <p:cNvSpPr txBox="1"/>
          <p:nvPr/>
        </p:nvSpPr>
        <p:spPr>
          <a:xfrm>
            <a:off x="451300" y="1750750"/>
            <a:ext cx="2073000" cy="544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Times New Roman"/>
                <a:ea typeface="Times New Roman"/>
                <a:cs typeface="Times New Roman"/>
                <a:sym typeface="Times New Roman"/>
              </a:rPr>
              <a:t>Uses 6D phase space information to find halos</a:t>
            </a:r>
            <a:endParaRPr>
              <a:latin typeface="Times New Roman"/>
              <a:ea typeface="Times New Roman"/>
              <a:cs typeface="Times New Roman"/>
              <a:sym typeface="Times New Roman"/>
            </a:endParaRPr>
          </a:p>
        </p:txBody>
      </p:sp>
      <p:sp>
        <p:nvSpPr>
          <p:cNvPr id="278" name="Google Shape;278;p29"/>
          <p:cNvSpPr txBox="1"/>
          <p:nvPr/>
        </p:nvSpPr>
        <p:spPr>
          <a:xfrm>
            <a:off x="420850" y="1350550"/>
            <a:ext cx="22245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Times New Roman"/>
                <a:ea typeface="Times New Roman"/>
                <a:cs typeface="Times New Roman"/>
                <a:sym typeface="Times New Roman"/>
              </a:rPr>
              <a:t>Halo Finders</a:t>
            </a:r>
            <a:endParaRPr b="1">
              <a:latin typeface="Times New Roman"/>
              <a:ea typeface="Times New Roman"/>
              <a:cs typeface="Times New Roman"/>
              <a:sym typeface="Times New Roman"/>
            </a:endParaRPr>
          </a:p>
        </p:txBody>
      </p:sp>
      <p:sp>
        <p:nvSpPr>
          <p:cNvPr id="279" name="Google Shape;279;p29"/>
          <p:cNvSpPr txBox="1"/>
          <p:nvPr/>
        </p:nvSpPr>
        <p:spPr>
          <a:xfrm>
            <a:off x="451300" y="2856925"/>
            <a:ext cx="2163600" cy="809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Times New Roman"/>
                <a:ea typeface="Times New Roman"/>
                <a:cs typeface="Times New Roman"/>
                <a:sym typeface="Times New Roman"/>
              </a:rPr>
              <a:t>Halo finders tend to fail </a:t>
            </a:r>
            <a:r>
              <a:rPr lang="en">
                <a:solidFill>
                  <a:schemeClr val="dk1"/>
                </a:solidFill>
                <a:latin typeface="Times New Roman"/>
                <a:ea typeface="Times New Roman"/>
                <a:cs typeface="Times New Roman"/>
                <a:sym typeface="Times New Roman"/>
              </a:rPr>
              <a:t>at tracking </a:t>
            </a:r>
            <a:r>
              <a:rPr lang="en">
                <a:latin typeface="Times New Roman"/>
                <a:ea typeface="Times New Roman"/>
                <a:cs typeface="Times New Roman"/>
                <a:sym typeface="Times New Roman"/>
              </a:rPr>
              <a:t>satellites near the pericenter of their orbit </a:t>
            </a:r>
            <a:endParaRPr>
              <a:latin typeface="Times New Roman"/>
              <a:ea typeface="Times New Roman"/>
              <a:cs typeface="Times New Roman"/>
              <a:sym typeface="Times New Roman"/>
            </a:endParaRPr>
          </a:p>
        </p:txBody>
      </p:sp>
      <p:sp>
        <p:nvSpPr>
          <p:cNvPr id="280" name="Google Shape;280;p29"/>
          <p:cNvSpPr txBox="1"/>
          <p:nvPr/>
        </p:nvSpPr>
        <p:spPr>
          <a:xfrm>
            <a:off x="451300" y="2500525"/>
            <a:ext cx="932700" cy="356400"/>
          </a:xfrm>
          <a:prstGeom prst="rect">
            <a:avLst/>
          </a:prstGeom>
          <a:noFill/>
          <a:ln w="9525" cap="flat" cmpd="sng">
            <a:solidFill>
              <a:srgbClr val="9900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Times New Roman"/>
                <a:ea typeface="Times New Roman"/>
                <a:cs typeface="Times New Roman"/>
                <a:sym typeface="Times New Roman"/>
              </a:rPr>
              <a:t>Problem</a:t>
            </a:r>
            <a:r>
              <a:rPr lang="en"/>
              <a:t>:</a:t>
            </a:r>
            <a:endParaRPr/>
          </a:p>
        </p:txBody>
      </p:sp>
      <p:pic>
        <p:nvPicPr>
          <p:cNvPr id="281" name="Google Shape;281;p29"/>
          <p:cNvPicPr preferRelativeResize="0"/>
          <p:nvPr/>
        </p:nvPicPr>
        <p:blipFill>
          <a:blip r:embed="rId3">
            <a:alphaModFix/>
          </a:blip>
          <a:stretch>
            <a:fillRect/>
          </a:stretch>
        </p:blipFill>
        <p:spPr>
          <a:xfrm>
            <a:off x="3273127" y="1150275"/>
            <a:ext cx="2833050" cy="3944426"/>
          </a:xfrm>
          <a:prstGeom prst="rect">
            <a:avLst/>
          </a:prstGeom>
          <a:noFill/>
          <a:ln w="9525" cap="flat" cmpd="sng">
            <a:solidFill>
              <a:schemeClr val="dk1"/>
            </a:solidFill>
            <a:prstDash val="solid"/>
            <a:round/>
            <a:headEnd type="none" w="sm" len="sm"/>
            <a:tailEnd type="none" w="sm" len="sm"/>
          </a:ln>
        </p:spPr>
      </p:pic>
      <p:sp>
        <p:nvSpPr>
          <p:cNvPr id="282" name="Google Shape;282;p29"/>
          <p:cNvSpPr txBox="1"/>
          <p:nvPr/>
        </p:nvSpPr>
        <p:spPr>
          <a:xfrm>
            <a:off x="6551125" y="1350550"/>
            <a:ext cx="1891500" cy="1746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700">
                <a:latin typeface="Times New Roman"/>
                <a:ea typeface="Times New Roman"/>
                <a:cs typeface="Times New Roman"/>
                <a:sym typeface="Times New Roman"/>
              </a:rPr>
              <a:t>Halo merger trees often lose track of subhalos for multiple snapshots during pericenter of orbit.</a:t>
            </a:r>
            <a:endParaRPr sz="1700">
              <a:latin typeface="Times New Roman"/>
              <a:ea typeface="Times New Roman"/>
              <a:cs typeface="Times New Roman"/>
              <a:sym typeface="Times New Roman"/>
            </a:endParaRPr>
          </a:p>
        </p:txBody>
      </p:sp>
      <p:sp>
        <p:nvSpPr>
          <p:cNvPr id="283" name="Google Shape;283;p29"/>
          <p:cNvSpPr txBox="1"/>
          <p:nvPr/>
        </p:nvSpPr>
        <p:spPr>
          <a:xfrm>
            <a:off x="4398992" y="3825399"/>
            <a:ext cx="16242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Times New Roman"/>
                <a:ea typeface="Times New Roman"/>
                <a:cs typeface="Times New Roman"/>
                <a:sym typeface="Times New Roman"/>
              </a:rPr>
              <a:t>Halo merger tree</a:t>
            </a:r>
            <a:endParaRPr>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287"/>
        <p:cNvGrpSpPr/>
        <p:nvPr/>
      </p:nvGrpSpPr>
      <p:grpSpPr>
        <a:xfrm>
          <a:off x="0" y="0"/>
          <a:ext cx="0" cy="0"/>
          <a:chOff x="0" y="0"/>
          <a:chExt cx="0" cy="0"/>
        </a:xfrm>
      </p:grpSpPr>
      <p:pic>
        <p:nvPicPr>
          <p:cNvPr id="288" name="Google Shape;288;p30"/>
          <p:cNvPicPr preferRelativeResize="0"/>
          <p:nvPr/>
        </p:nvPicPr>
        <p:blipFill rotWithShape="1">
          <a:blip r:embed="rId3">
            <a:alphaModFix/>
          </a:blip>
          <a:srcRect l="2770" t="8018" r="6993" b="3580"/>
          <a:stretch/>
        </p:blipFill>
        <p:spPr>
          <a:xfrm>
            <a:off x="1279625" y="157100"/>
            <a:ext cx="6584752" cy="4829301"/>
          </a:xfrm>
          <a:prstGeom prst="rect">
            <a:avLst/>
          </a:prstGeom>
          <a:noFill/>
          <a:ln w="9525" cap="flat" cmpd="sng">
            <a:solidFill>
              <a:schemeClr val="dk1"/>
            </a:solidFill>
            <a:prstDash val="solid"/>
            <a:round/>
            <a:headEnd type="none" w="sm" len="sm"/>
            <a:tailEnd type="none" w="sm" len="sm"/>
          </a:ln>
        </p:spPr>
      </p:pic>
      <p:sp>
        <p:nvSpPr>
          <p:cNvPr id="289" name="Google Shape;289;p30"/>
          <p:cNvSpPr txBox="1"/>
          <p:nvPr/>
        </p:nvSpPr>
        <p:spPr>
          <a:xfrm>
            <a:off x="3392538" y="557698"/>
            <a:ext cx="2358900" cy="908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a:latin typeface="Times New Roman"/>
                <a:ea typeface="Times New Roman"/>
                <a:cs typeface="Times New Roman"/>
                <a:sym typeface="Times New Roman"/>
              </a:rPr>
              <a:t>Stellar density profile with satellites at z = 0</a:t>
            </a:r>
            <a:endParaRPr sz="1700">
              <a:latin typeface="Times New Roman"/>
              <a:ea typeface="Times New Roman"/>
              <a:cs typeface="Times New Roman"/>
              <a:sym typeface="Times New Roman"/>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293"/>
        <p:cNvGrpSpPr/>
        <p:nvPr/>
      </p:nvGrpSpPr>
      <p:grpSpPr>
        <a:xfrm>
          <a:off x="0" y="0"/>
          <a:ext cx="0" cy="0"/>
          <a:chOff x="0" y="0"/>
          <a:chExt cx="0" cy="0"/>
        </a:xfrm>
      </p:grpSpPr>
      <p:pic>
        <p:nvPicPr>
          <p:cNvPr id="294" name="Google Shape;294;p31"/>
          <p:cNvPicPr preferRelativeResize="0"/>
          <p:nvPr/>
        </p:nvPicPr>
        <p:blipFill rotWithShape="1">
          <a:blip r:embed="rId3">
            <a:alphaModFix/>
          </a:blip>
          <a:srcRect l="2778" t="7523" r="6138" b="3863"/>
          <a:stretch/>
        </p:blipFill>
        <p:spPr>
          <a:xfrm>
            <a:off x="1246438" y="167900"/>
            <a:ext cx="6651124" cy="4807701"/>
          </a:xfrm>
          <a:prstGeom prst="rect">
            <a:avLst/>
          </a:prstGeom>
          <a:noFill/>
          <a:ln w="9525" cap="flat" cmpd="sng">
            <a:solidFill>
              <a:schemeClr val="dk1"/>
            </a:solidFill>
            <a:prstDash val="solid"/>
            <a:round/>
            <a:headEnd type="none" w="sm" len="sm"/>
            <a:tailEnd type="none" w="sm" len="sm"/>
          </a:ln>
        </p:spPr>
      </p:pic>
      <p:sp>
        <p:nvSpPr>
          <p:cNvPr id="295" name="Google Shape;295;p31"/>
          <p:cNvSpPr txBox="1"/>
          <p:nvPr/>
        </p:nvSpPr>
        <p:spPr>
          <a:xfrm>
            <a:off x="2912549" y="577089"/>
            <a:ext cx="3318900" cy="69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a:latin typeface="Times New Roman"/>
                <a:ea typeface="Times New Roman"/>
                <a:cs typeface="Times New Roman"/>
                <a:sym typeface="Times New Roman"/>
              </a:rPr>
              <a:t>Removal of satellites at z = 0</a:t>
            </a:r>
            <a:endParaRPr sz="1700">
              <a:latin typeface="Times New Roman"/>
              <a:ea typeface="Times New Roman"/>
              <a:cs typeface="Times New Roman"/>
              <a:sym typeface="Times New Roman"/>
            </a:endParaRPr>
          </a:p>
        </p:txBody>
      </p:sp>
      <p:sp>
        <p:nvSpPr>
          <p:cNvPr id="296" name="Google Shape;296;p31"/>
          <p:cNvSpPr txBox="1"/>
          <p:nvPr/>
        </p:nvSpPr>
        <p:spPr>
          <a:xfrm>
            <a:off x="2350788" y="3038500"/>
            <a:ext cx="1667700" cy="10755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Times New Roman"/>
                <a:ea typeface="Times New Roman"/>
                <a:cs typeface="Times New Roman"/>
                <a:sym typeface="Times New Roman"/>
              </a:rPr>
              <a:t>Peaks!</a:t>
            </a:r>
            <a:endParaRPr sz="1200">
              <a:latin typeface="Times New Roman"/>
              <a:ea typeface="Times New Roman"/>
              <a:cs typeface="Times New Roman"/>
              <a:sym typeface="Times New Roman"/>
            </a:endParaRPr>
          </a:p>
          <a:p>
            <a:pPr marL="0" lvl="0" indent="0" algn="ctr" rtl="0">
              <a:spcBef>
                <a:spcPts val="0"/>
              </a:spcBef>
              <a:spcAft>
                <a:spcPts val="0"/>
              </a:spcAft>
              <a:buNone/>
            </a:pPr>
            <a:endParaRPr sz="1200">
              <a:latin typeface="Times New Roman"/>
              <a:ea typeface="Times New Roman"/>
              <a:cs typeface="Times New Roman"/>
              <a:sym typeface="Times New Roman"/>
            </a:endParaRPr>
          </a:p>
          <a:p>
            <a:pPr marL="0" lvl="0" indent="0" algn="ctr" rtl="0">
              <a:spcBef>
                <a:spcPts val="0"/>
              </a:spcBef>
              <a:spcAft>
                <a:spcPts val="0"/>
              </a:spcAft>
              <a:buNone/>
            </a:pPr>
            <a:r>
              <a:rPr lang="en" sz="1200">
                <a:latin typeface="Times New Roman"/>
                <a:ea typeface="Times New Roman"/>
                <a:cs typeface="Times New Roman"/>
                <a:sym typeface="Times New Roman"/>
              </a:rPr>
              <a:t>Halo finder fails to find all halos in z = 0 snapshot</a:t>
            </a:r>
            <a:endParaRPr sz="1200">
              <a:latin typeface="Times New Roman"/>
              <a:ea typeface="Times New Roman"/>
              <a:cs typeface="Times New Roman"/>
              <a:sym typeface="Times New Roman"/>
            </a:endParaRPr>
          </a:p>
        </p:txBody>
      </p:sp>
      <p:cxnSp>
        <p:nvCxnSpPr>
          <p:cNvPr id="297" name="Google Shape;297;p31"/>
          <p:cNvCxnSpPr/>
          <p:nvPr/>
        </p:nvCxnSpPr>
        <p:spPr>
          <a:xfrm rot="10800000" flipH="1">
            <a:off x="4018488" y="3348100"/>
            <a:ext cx="1910700" cy="249000"/>
          </a:xfrm>
          <a:prstGeom prst="straightConnector1">
            <a:avLst/>
          </a:prstGeom>
          <a:noFill/>
          <a:ln w="19050" cap="flat" cmpd="sng">
            <a:solidFill>
              <a:srgbClr val="FF0000"/>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311700" y="1405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What are Stellar Streams?</a:t>
            </a:r>
            <a:endParaRPr/>
          </a:p>
        </p:txBody>
      </p:sp>
      <p:pic>
        <p:nvPicPr>
          <p:cNvPr id="61" name="Google Shape;61;p14"/>
          <p:cNvPicPr preferRelativeResize="0"/>
          <p:nvPr/>
        </p:nvPicPr>
        <p:blipFill>
          <a:blip r:embed="rId3">
            <a:alphaModFix/>
          </a:blip>
          <a:stretch>
            <a:fillRect/>
          </a:stretch>
        </p:blipFill>
        <p:spPr>
          <a:xfrm>
            <a:off x="1138000" y="713225"/>
            <a:ext cx="7133500" cy="41918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301"/>
        <p:cNvGrpSpPr/>
        <p:nvPr/>
      </p:nvGrpSpPr>
      <p:grpSpPr>
        <a:xfrm>
          <a:off x="0" y="0"/>
          <a:ext cx="0" cy="0"/>
          <a:chOff x="0" y="0"/>
          <a:chExt cx="0" cy="0"/>
        </a:xfrm>
      </p:grpSpPr>
      <p:pic>
        <p:nvPicPr>
          <p:cNvPr id="302" name="Google Shape;302;p32"/>
          <p:cNvPicPr preferRelativeResize="0"/>
          <p:nvPr/>
        </p:nvPicPr>
        <p:blipFill>
          <a:blip r:embed="rId3">
            <a:alphaModFix/>
          </a:blip>
          <a:stretch>
            <a:fillRect/>
          </a:stretch>
        </p:blipFill>
        <p:spPr>
          <a:xfrm>
            <a:off x="51100" y="102875"/>
            <a:ext cx="3458264" cy="4937748"/>
          </a:xfrm>
          <a:prstGeom prst="rect">
            <a:avLst/>
          </a:prstGeom>
          <a:noFill/>
          <a:ln w="9525" cap="flat" cmpd="sng">
            <a:solidFill>
              <a:srgbClr val="9900FF"/>
            </a:solidFill>
            <a:prstDash val="solid"/>
            <a:round/>
            <a:headEnd type="none" w="sm" len="sm"/>
            <a:tailEnd type="none" w="sm" len="sm"/>
          </a:ln>
        </p:spPr>
      </p:pic>
      <p:sp>
        <p:nvSpPr>
          <p:cNvPr id="303" name="Google Shape;303;p32"/>
          <p:cNvSpPr txBox="1"/>
          <p:nvPr/>
        </p:nvSpPr>
        <p:spPr>
          <a:xfrm>
            <a:off x="3592050" y="61300"/>
            <a:ext cx="4452600" cy="626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Times New Roman"/>
                <a:ea typeface="Times New Roman"/>
                <a:cs typeface="Times New Roman"/>
                <a:sym typeface="Times New Roman"/>
              </a:rPr>
              <a:t>Formation of star particles in cosmic time vs radial distance to the galactic center</a:t>
            </a:r>
            <a:endParaRPr b="1">
              <a:latin typeface="Times New Roman"/>
              <a:ea typeface="Times New Roman"/>
              <a:cs typeface="Times New Roman"/>
              <a:sym typeface="Times New Roman"/>
            </a:endParaRPr>
          </a:p>
        </p:txBody>
      </p:sp>
      <p:cxnSp>
        <p:nvCxnSpPr>
          <p:cNvPr id="304" name="Google Shape;304;p32"/>
          <p:cNvCxnSpPr/>
          <p:nvPr/>
        </p:nvCxnSpPr>
        <p:spPr>
          <a:xfrm>
            <a:off x="2655925" y="311375"/>
            <a:ext cx="785700" cy="6600"/>
          </a:xfrm>
          <a:prstGeom prst="straightConnector1">
            <a:avLst/>
          </a:prstGeom>
          <a:noFill/>
          <a:ln w="9525" cap="flat" cmpd="sng">
            <a:solidFill>
              <a:srgbClr val="0000FF"/>
            </a:solidFill>
            <a:prstDash val="solid"/>
            <a:round/>
            <a:headEnd type="none" w="med" len="med"/>
            <a:tailEnd type="triangle" w="med" len="med"/>
          </a:ln>
        </p:spPr>
      </p:cxnSp>
      <p:cxnSp>
        <p:nvCxnSpPr>
          <p:cNvPr id="305" name="Google Shape;305;p32"/>
          <p:cNvCxnSpPr/>
          <p:nvPr/>
        </p:nvCxnSpPr>
        <p:spPr>
          <a:xfrm rot="10800000">
            <a:off x="1973175" y="308675"/>
            <a:ext cx="692100" cy="2700"/>
          </a:xfrm>
          <a:prstGeom prst="straightConnector1">
            <a:avLst/>
          </a:prstGeom>
          <a:noFill/>
          <a:ln w="9525" cap="flat" cmpd="sng">
            <a:solidFill>
              <a:srgbClr val="0000FF"/>
            </a:solidFill>
            <a:prstDash val="solid"/>
            <a:round/>
            <a:headEnd type="none" w="med" len="med"/>
            <a:tailEnd type="triangle" w="med" len="med"/>
          </a:ln>
        </p:spPr>
      </p:cxnSp>
      <p:cxnSp>
        <p:nvCxnSpPr>
          <p:cNvPr id="306" name="Google Shape;306;p32"/>
          <p:cNvCxnSpPr>
            <a:endCxn id="307" idx="1"/>
          </p:cNvCxnSpPr>
          <p:nvPr/>
        </p:nvCxnSpPr>
        <p:spPr>
          <a:xfrm>
            <a:off x="2635150" y="312750"/>
            <a:ext cx="1414200" cy="1670400"/>
          </a:xfrm>
          <a:prstGeom prst="straightConnector1">
            <a:avLst/>
          </a:prstGeom>
          <a:noFill/>
          <a:ln w="9525" cap="flat" cmpd="sng">
            <a:solidFill>
              <a:srgbClr val="0000FF"/>
            </a:solidFill>
            <a:prstDash val="solid"/>
            <a:round/>
            <a:headEnd type="none" w="med" len="med"/>
            <a:tailEnd type="none" w="med" len="med"/>
          </a:ln>
        </p:spPr>
      </p:cxnSp>
      <p:sp>
        <p:nvSpPr>
          <p:cNvPr id="307" name="Google Shape;307;p32"/>
          <p:cNvSpPr txBox="1"/>
          <p:nvPr/>
        </p:nvSpPr>
        <p:spPr>
          <a:xfrm>
            <a:off x="4049350" y="1450500"/>
            <a:ext cx="4758900" cy="1065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2000">
                <a:latin typeface="Times New Roman"/>
                <a:ea typeface="Times New Roman"/>
                <a:cs typeface="Times New Roman"/>
                <a:sym typeface="Times New Roman"/>
              </a:rPr>
              <a:t>Satellites that have not fully merged into the central region of the galaxy at present day (Stellar Stream Candidates)</a:t>
            </a:r>
            <a:endParaRPr sz="2000">
              <a:latin typeface="Times New Roman"/>
              <a:ea typeface="Times New Roman"/>
              <a:cs typeface="Times New Roman"/>
              <a:sym typeface="Times New Roman"/>
            </a:endParaRPr>
          </a:p>
        </p:txBody>
      </p:sp>
      <p:sp>
        <p:nvSpPr>
          <p:cNvPr id="308" name="Google Shape;308;p32"/>
          <p:cNvSpPr txBox="1"/>
          <p:nvPr/>
        </p:nvSpPr>
        <p:spPr>
          <a:xfrm>
            <a:off x="1954525" y="2515650"/>
            <a:ext cx="1487100" cy="2118300"/>
          </a:xfrm>
          <a:prstGeom prst="rect">
            <a:avLst/>
          </a:prstGeom>
          <a:noFill/>
          <a:ln w="9525"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cxnSp>
        <p:nvCxnSpPr>
          <p:cNvPr id="309" name="Google Shape;309;p32"/>
          <p:cNvCxnSpPr>
            <a:stCxn id="307" idx="1"/>
            <a:endCxn id="308" idx="3"/>
          </p:cNvCxnSpPr>
          <p:nvPr/>
        </p:nvCxnSpPr>
        <p:spPr>
          <a:xfrm flipH="1">
            <a:off x="3441550" y="1983150"/>
            <a:ext cx="607800" cy="1591800"/>
          </a:xfrm>
          <a:prstGeom prst="straightConnector1">
            <a:avLst/>
          </a:prstGeom>
          <a:noFill/>
          <a:ln w="9525" cap="flat" cmpd="sng">
            <a:solidFill>
              <a:srgbClr val="0000FF"/>
            </a:solidFill>
            <a:prstDash val="solid"/>
            <a:round/>
            <a:headEnd type="none" w="med" len="med"/>
            <a:tailEnd type="none" w="med" len="med"/>
          </a:ln>
        </p:spPr>
      </p:cxnSp>
      <p:sp>
        <p:nvSpPr>
          <p:cNvPr id="310" name="Google Shape;310;p32"/>
          <p:cNvSpPr txBox="1"/>
          <p:nvPr/>
        </p:nvSpPr>
        <p:spPr>
          <a:xfrm>
            <a:off x="516100" y="2459550"/>
            <a:ext cx="1300800" cy="99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latin typeface="Times New Roman"/>
                <a:ea typeface="Times New Roman"/>
                <a:cs typeface="Times New Roman"/>
                <a:sym typeface="Times New Roman"/>
              </a:rPr>
              <a:t>Birth radii of stars that fully merge into the galactic bulge and disk at z = 0</a:t>
            </a:r>
            <a:endParaRPr sz="1300">
              <a:latin typeface="Times New Roman"/>
              <a:ea typeface="Times New Roman"/>
              <a:cs typeface="Times New Roman"/>
              <a:sym typeface="Times New Roman"/>
            </a:endParaRPr>
          </a:p>
        </p:txBody>
      </p:sp>
      <p:cxnSp>
        <p:nvCxnSpPr>
          <p:cNvPr id="311" name="Google Shape;311;p32"/>
          <p:cNvCxnSpPr/>
          <p:nvPr/>
        </p:nvCxnSpPr>
        <p:spPr>
          <a:xfrm>
            <a:off x="3525625" y="1084800"/>
            <a:ext cx="692100" cy="9300"/>
          </a:xfrm>
          <a:prstGeom prst="straightConnector1">
            <a:avLst/>
          </a:prstGeom>
          <a:noFill/>
          <a:ln w="19050" cap="flat" cmpd="sng">
            <a:solidFill>
              <a:srgbClr val="FF0000"/>
            </a:solidFill>
            <a:prstDash val="solid"/>
            <a:round/>
            <a:headEnd type="stealth" w="med" len="med"/>
            <a:tailEnd type="none" w="med" len="med"/>
          </a:ln>
        </p:spPr>
      </p:cxnSp>
      <p:sp>
        <p:nvSpPr>
          <p:cNvPr id="312" name="Google Shape;312;p32"/>
          <p:cNvSpPr txBox="1"/>
          <p:nvPr/>
        </p:nvSpPr>
        <p:spPr>
          <a:xfrm>
            <a:off x="4233975" y="896700"/>
            <a:ext cx="3096300" cy="3855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Times New Roman"/>
                <a:ea typeface="Times New Roman"/>
                <a:cs typeface="Times New Roman"/>
                <a:sym typeface="Times New Roman"/>
              </a:rPr>
              <a:t>Birth radii of all star particles to 800 kpc</a:t>
            </a:r>
            <a:endParaRPr>
              <a:latin typeface="Times New Roman"/>
              <a:ea typeface="Times New Roman"/>
              <a:cs typeface="Times New Roman"/>
              <a:sym typeface="Times New Roman"/>
            </a:endParaRPr>
          </a:p>
        </p:txBody>
      </p:sp>
      <p:sp>
        <p:nvSpPr>
          <p:cNvPr id="313" name="Google Shape;313;p32"/>
          <p:cNvSpPr/>
          <p:nvPr/>
        </p:nvSpPr>
        <p:spPr>
          <a:xfrm>
            <a:off x="963325" y="725878"/>
            <a:ext cx="2296525" cy="1575975"/>
          </a:xfrm>
          <a:custGeom>
            <a:avLst/>
            <a:gdLst/>
            <a:ahLst/>
            <a:cxnLst/>
            <a:rect l="l" t="t" r="r" b="b"/>
            <a:pathLst>
              <a:path w="91861" h="63039" extrusionOk="0">
                <a:moveTo>
                  <a:pt x="0" y="9154"/>
                </a:moveTo>
                <a:cubicBezTo>
                  <a:pt x="3920" y="7195"/>
                  <a:pt x="5337" y="1068"/>
                  <a:pt x="9634" y="209"/>
                </a:cubicBezTo>
                <a:cubicBezTo>
                  <a:pt x="13185" y="-501"/>
                  <a:pt x="16864" y="1128"/>
                  <a:pt x="20299" y="2273"/>
                </a:cubicBezTo>
                <a:cubicBezTo>
                  <a:pt x="23904" y="3475"/>
                  <a:pt x="27904" y="616"/>
                  <a:pt x="31653" y="1241"/>
                </a:cubicBezTo>
                <a:cubicBezTo>
                  <a:pt x="36704" y="2083"/>
                  <a:pt x="41310" y="5745"/>
                  <a:pt x="44382" y="9842"/>
                </a:cubicBezTo>
                <a:cubicBezTo>
                  <a:pt x="53337" y="21782"/>
                  <a:pt x="58006" y="36402"/>
                  <a:pt x="64681" y="49752"/>
                </a:cubicBezTo>
                <a:cubicBezTo>
                  <a:pt x="66710" y="53810"/>
                  <a:pt x="64162" y="61391"/>
                  <a:pt x="68466" y="62826"/>
                </a:cubicBezTo>
                <a:cubicBezTo>
                  <a:pt x="73581" y="64531"/>
                  <a:pt x="71092" y="49777"/>
                  <a:pt x="76379" y="48720"/>
                </a:cubicBezTo>
                <a:cubicBezTo>
                  <a:pt x="81844" y="47627"/>
                  <a:pt x="81578" y="59268"/>
                  <a:pt x="86356" y="62138"/>
                </a:cubicBezTo>
                <a:cubicBezTo>
                  <a:pt x="87941" y="63090"/>
                  <a:pt x="91035" y="63104"/>
                  <a:pt x="91861" y="61449"/>
                </a:cubicBezTo>
              </a:path>
            </a:pathLst>
          </a:custGeom>
          <a:noFill/>
          <a:ln w="28575" cap="flat" cmpd="sng">
            <a:solidFill>
              <a:srgbClr val="0000FF"/>
            </a:solidFill>
            <a:prstDash val="solid"/>
            <a:round/>
            <a:headEnd type="none" w="med" len="med"/>
            <a:tailEnd type="none" w="med" len="med"/>
          </a:ln>
        </p:spPr>
        <p:txBody>
          <a:bodyPr/>
          <a:lstStyle/>
          <a:p>
            <a:endParaRPr lang="en-US"/>
          </a:p>
        </p:txBody>
      </p:sp>
      <p:sp>
        <p:nvSpPr>
          <p:cNvPr id="314" name="Google Shape;314;p32"/>
          <p:cNvSpPr/>
          <p:nvPr/>
        </p:nvSpPr>
        <p:spPr>
          <a:xfrm>
            <a:off x="612225" y="3685345"/>
            <a:ext cx="1342975" cy="1015025"/>
          </a:xfrm>
          <a:custGeom>
            <a:avLst/>
            <a:gdLst/>
            <a:ahLst/>
            <a:cxnLst/>
            <a:rect l="l" t="t" r="r" b="b"/>
            <a:pathLst>
              <a:path w="53719" h="40601" extrusionOk="0">
                <a:moveTo>
                  <a:pt x="0" y="19271"/>
                </a:moveTo>
                <a:cubicBezTo>
                  <a:pt x="2456" y="10678"/>
                  <a:pt x="10289" y="-1856"/>
                  <a:pt x="18960" y="312"/>
                </a:cubicBezTo>
                <a:cubicBezTo>
                  <a:pt x="30592" y="3220"/>
                  <a:pt x="32162" y="20397"/>
                  <a:pt x="37524" y="31121"/>
                </a:cubicBezTo>
                <a:cubicBezTo>
                  <a:pt x="38772" y="33616"/>
                  <a:pt x="37582" y="39698"/>
                  <a:pt x="40289" y="39021"/>
                </a:cubicBezTo>
                <a:cubicBezTo>
                  <a:pt x="43365" y="38252"/>
                  <a:pt x="43500" y="32533"/>
                  <a:pt x="46609" y="31911"/>
                </a:cubicBezTo>
                <a:cubicBezTo>
                  <a:pt x="50279" y="31177"/>
                  <a:pt x="52045" y="37253"/>
                  <a:pt x="53719" y="40601"/>
                </a:cubicBezTo>
              </a:path>
            </a:pathLst>
          </a:custGeom>
          <a:noFill/>
          <a:ln w="19050" cap="flat" cmpd="sng">
            <a:solidFill>
              <a:srgbClr val="9900FF"/>
            </a:solidFill>
            <a:prstDash val="solid"/>
            <a:round/>
            <a:headEnd type="none" w="med" len="med"/>
            <a:tailEnd type="none" w="med" len="med"/>
          </a:ln>
        </p:spPr>
        <p:txBody>
          <a:bodyPr/>
          <a:lstStyle/>
          <a:p>
            <a:endParaRPr lang="en-US"/>
          </a:p>
        </p:txBody>
      </p:sp>
      <p:sp>
        <p:nvSpPr>
          <p:cNvPr id="315" name="Google Shape;315;p32"/>
          <p:cNvSpPr/>
          <p:nvPr/>
        </p:nvSpPr>
        <p:spPr>
          <a:xfrm>
            <a:off x="2027587" y="812625"/>
            <a:ext cx="168000" cy="155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2"/>
          <p:cNvSpPr/>
          <p:nvPr/>
        </p:nvSpPr>
        <p:spPr>
          <a:xfrm>
            <a:off x="2324087" y="1198650"/>
            <a:ext cx="168000" cy="155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2"/>
          <p:cNvSpPr/>
          <p:nvPr/>
        </p:nvSpPr>
        <p:spPr>
          <a:xfrm>
            <a:off x="3027787" y="1780338"/>
            <a:ext cx="168000" cy="155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2"/>
          <p:cNvSpPr/>
          <p:nvPr/>
        </p:nvSpPr>
        <p:spPr>
          <a:xfrm>
            <a:off x="2614087" y="1724025"/>
            <a:ext cx="168000" cy="155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2"/>
          <p:cNvSpPr/>
          <p:nvPr/>
        </p:nvSpPr>
        <p:spPr>
          <a:xfrm>
            <a:off x="2446087" y="1396750"/>
            <a:ext cx="168000" cy="155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2"/>
          <p:cNvSpPr/>
          <p:nvPr/>
        </p:nvSpPr>
        <p:spPr>
          <a:xfrm>
            <a:off x="2551462" y="1551850"/>
            <a:ext cx="168000" cy="155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2"/>
          <p:cNvSpPr/>
          <p:nvPr/>
        </p:nvSpPr>
        <p:spPr>
          <a:xfrm>
            <a:off x="3142537" y="1625250"/>
            <a:ext cx="168000" cy="155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2"/>
          <p:cNvSpPr/>
          <p:nvPr/>
        </p:nvSpPr>
        <p:spPr>
          <a:xfrm>
            <a:off x="3300412" y="1507225"/>
            <a:ext cx="168000" cy="155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2"/>
          <p:cNvSpPr/>
          <p:nvPr/>
        </p:nvSpPr>
        <p:spPr>
          <a:xfrm>
            <a:off x="2235237" y="1070275"/>
            <a:ext cx="168000" cy="155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2"/>
          <p:cNvSpPr/>
          <p:nvPr/>
        </p:nvSpPr>
        <p:spPr>
          <a:xfrm>
            <a:off x="2113087" y="967725"/>
            <a:ext cx="168000" cy="155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2"/>
          <p:cNvSpPr/>
          <p:nvPr/>
        </p:nvSpPr>
        <p:spPr>
          <a:xfrm>
            <a:off x="2719462" y="1896200"/>
            <a:ext cx="168000" cy="155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2"/>
          <p:cNvSpPr/>
          <p:nvPr/>
        </p:nvSpPr>
        <p:spPr>
          <a:xfrm>
            <a:off x="2887462" y="1983150"/>
            <a:ext cx="168000" cy="155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2"/>
          <p:cNvSpPr txBox="1"/>
          <p:nvPr/>
        </p:nvSpPr>
        <p:spPr>
          <a:xfrm>
            <a:off x="4523925" y="2885825"/>
            <a:ext cx="3119700" cy="15918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a:latin typeface="Times New Roman"/>
                <a:ea typeface="Times New Roman"/>
                <a:cs typeface="Times New Roman"/>
                <a:sym typeface="Times New Roman"/>
              </a:rPr>
              <a:t>Using a union-find algorithm we supplemented the rockstar halo finder to retain star particle information of highly disrupted halos</a:t>
            </a:r>
            <a:endParaRPr sz="1800">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14"/>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3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14"/>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30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0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0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0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1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1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1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1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2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2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2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2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2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2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331"/>
        <p:cNvGrpSpPr/>
        <p:nvPr/>
      </p:nvGrpSpPr>
      <p:grpSpPr>
        <a:xfrm>
          <a:off x="0" y="0"/>
          <a:ext cx="0" cy="0"/>
          <a:chOff x="0" y="0"/>
          <a:chExt cx="0" cy="0"/>
        </a:xfrm>
      </p:grpSpPr>
      <p:pic>
        <p:nvPicPr>
          <p:cNvPr id="332" name="Google Shape;332;p33"/>
          <p:cNvPicPr preferRelativeResize="0"/>
          <p:nvPr/>
        </p:nvPicPr>
        <p:blipFill>
          <a:blip r:embed="rId3">
            <a:alphaModFix/>
          </a:blip>
          <a:stretch>
            <a:fillRect/>
          </a:stretch>
        </p:blipFill>
        <p:spPr>
          <a:xfrm>
            <a:off x="1294975" y="102875"/>
            <a:ext cx="3458264" cy="4937748"/>
          </a:xfrm>
          <a:prstGeom prst="rect">
            <a:avLst/>
          </a:prstGeom>
          <a:noFill/>
          <a:ln w="9525" cap="flat" cmpd="sng">
            <a:solidFill>
              <a:srgbClr val="9900FF"/>
            </a:solidFill>
            <a:prstDash val="solid"/>
            <a:round/>
            <a:headEnd type="none" w="sm" len="sm"/>
            <a:tailEnd type="none" w="sm" len="sm"/>
          </a:ln>
        </p:spPr>
      </p:pic>
      <p:pic>
        <p:nvPicPr>
          <p:cNvPr id="333" name="Google Shape;333;p33"/>
          <p:cNvPicPr preferRelativeResize="0"/>
          <p:nvPr/>
        </p:nvPicPr>
        <p:blipFill>
          <a:blip r:embed="rId4">
            <a:alphaModFix/>
          </a:blip>
          <a:stretch>
            <a:fillRect/>
          </a:stretch>
        </p:blipFill>
        <p:spPr>
          <a:xfrm>
            <a:off x="4741113" y="102875"/>
            <a:ext cx="3107914" cy="4937748"/>
          </a:xfrm>
          <a:prstGeom prst="rect">
            <a:avLst/>
          </a:prstGeom>
          <a:noFill/>
          <a:ln w="9525" cap="flat" cmpd="sng">
            <a:solidFill>
              <a:srgbClr val="9900FF"/>
            </a:solidFill>
            <a:prstDash val="solid"/>
            <a:round/>
            <a:headEnd type="none" w="sm" len="sm"/>
            <a:tailEnd type="none" w="sm" len="sm"/>
          </a:ln>
        </p:spPr>
      </p:pic>
      <p:sp>
        <p:nvSpPr>
          <p:cNvPr id="334" name="Google Shape;334;p33"/>
          <p:cNvSpPr txBox="1"/>
          <p:nvPr/>
        </p:nvSpPr>
        <p:spPr>
          <a:xfrm>
            <a:off x="5540425" y="2571750"/>
            <a:ext cx="1509300" cy="18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chemeClr val="lt1"/>
                </a:solidFill>
                <a:latin typeface="Times New Roman"/>
                <a:ea typeface="Times New Roman"/>
                <a:cs typeface="Times New Roman"/>
                <a:sym typeface="Times New Roman"/>
              </a:rPr>
              <a:t>Isolated stellar halo</a:t>
            </a:r>
            <a:endParaRPr sz="1300">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338"/>
        <p:cNvGrpSpPr/>
        <p:nvPr/>
      </p:nvGrpSpPr>
      <p:grpSpPr>
        <a:xfrm>
          <a:off x="0" y="0"/>
          <a:ext cx="0" cy="0"/>
          <a:chOff x="0" y="0"/>
          <a:chExt cx="0" cy="0"/>
        </a:xfrm>
      </p:grpSpPr>
      <p:pic>
        <p:nvPicPr>
          <p:cNvPr id="339" name="Google Shape;339;p34"/>
          <p:cNvPicPr preferRelativeResize="0"/>
          <p:nvPr/>
        </p:nvPicPr>
        <p:blipFill>
          <a:blip r:embed="rId3">
            <a:alphaModFix/>
          </a:blip>
          <a:stretch>
            <a:fillRect/>
          </a:stretch>
        </p:blipFill>
        <p:spPr>
          <a:xfrm>
            <a:off x="1296950" y="18050"/>
            <a:ext cx="6792177" cy="5107398"/>
          </a:xfrm>
          <a:prstGeom prst="rect">
            <a:avLst/>
          </a:prstGeom>
          <a:noFill/>
          <a:ln>
            <a:noFill/>
          </a:ln>
        </p:spPr>
      </p:pic>
      <p:sp>
        <p:nvSpPr>
          <p:cNvPr id="340" name="Google Shape;340;p34"/>
          <p:cNvSpPr txBox="1"/>
          <p:nvPr/>
        </p:nvSpPr>
        <p:spPr>
          <a:xfrm>
            <a:off x="2505800" y="3108050"/>
            <a:ext cx="1081200" cy="3885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Times New Roman"/>
                <a:ea typeface="Times New Roman"/>
                <a:cs typeface="Times New Roman"/>
                <a:sym typeface="Times New Roman"/>
              </a:rPr>
              <a:t>Power Law</a:t>
            </a:r>
            <a:endParaRPr>
              <a:latin typeface="Times New Roman"/>
              <a:ea typeface="Times New Roman"/>
              <a:cs typeface="Times New Roman"/>
              <a:sym typeface="Times New Roman"/>
            </a:endParaRPr>
          </a:p>
        </p:txBody>
      </p:sp>
      <p:cxnSp>
        <p:nvCxnSpPr>
          <p:cNvPr id="341" name="Google Shape;341;p34"/>
          <p:cNvCxnSpPr/>
          <p:nvPr/>
        </p:nvCxnSpPr>
        <p:spPr>
          <a:xfrm rot="10800000" flipH="1">
            <a:off x="3082725" y="2719550"/>
            <a:ext cx="1613100" cy="3885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345"/>
        <p:cNvGrpSpPr/>
        <p:nvPr/>
      </p:nvGrpSpPr>
      <p:grpSpPr>
        <a:xfrm>
          <a:off x="0" y="0"/>
          <a:ext cx="0" cy="0"/>
          <a:chOff x="0" y="0"/>
          <a:chExt cx="0" cy="0"/>
        </a:xfrm>
      </p:grpSpPr>
      <p:sp>
        <p:nvSpPr>
          <p:cNvPr id="346" name="Google Shape;346;p35"/>
          <p:cNvSpPr txBox="1">
            <a:spLocks noGrp="1"/>
          </p:cNvSpPr>
          <p:nvPr>
            <p:ph type="title"/>
          </p:nvPr>
        </p:nvSpPr>
        <p:spPr>
          <a:xfrm>
            <a:off x="311700" y="445025"/>
            <a:ext cx="8520600" cy="5727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Characterization of Streams</a:t>
            </a:r>
            <a:endParaRPr/>
          </a:p>
        </p:txBody>
      </p:sp>
      <p:sp>
        <p:nvSpPr>
          <p:cNvPr id="347" name="Google Shape;347;p35"/>
          <p:cNvSpPr txBox="1"/>
          <p:nvPr/>
        </p:nvSpPr>
        <p:spPr>
          <a:xfrm>
            <a:off x="1064875" y="1958900"/>
            <a:ext cx="1699800" cy="1811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300">
                <a:solidFill>
                  <a:schemeClr val="dk1"/>
                </a:solidFill>
                <a:latin typeface="Times New Roman"/>
                <a:ea typeface="Times New Roman"/>
                <a:cs typeface="Times New Roman"/>
                <a:sym typeface="Times New Roman"/>
              </a:rPr>
              <a:t>120 (Orphan stream)</a:t>
            </a:r>
            <a:endParaRPr sz="1300">
              <a:solidFill>
                <a:schemeClr val="dk1"/>
              </a:solidFill>
              <a:latin typeface="Times New Roman"/>
              <a:ea typeface="Times New Roman"/>
              <a:cs typeface="Times New Roman"/>
              <a:sym typeface="Times New Roman"/>
            </a:endParaRPr>
          </a:p>
          <a:p>
            <a:pPr marL="0" lvl="0" indent="0" algn="ctr" rtl="0">
              <a:lnSpc>
                <a:spcPct val="100000"/>
              </a:lnSpc>
              <a:spcBef>
                <a:spcPts val="1200"/>
              </a:spcBef>
              <a:spcAft>
                <a:spcPts val="0"/>
              </a:spcAft>
              <a:buNone/>
            </a:pPr>
            <a:r>
              <a:rPr lang="en" sz="1300">
                <a:solidFill>
                  <a:schemeClr val="dk1"/>
                </a:solidFill>
                <a:latin typeface="Times New Roman"/>
                <a:ea typeface="Times New Roman"/>
                <a:cs typeface="Times New Roman"/>
                <a:sym typeface="Times New Roman"/>
              </a:rPr>
              <a:t>&lt; </a:t>
            </a:r>
            <a:endParaRPr sz="1300">
              <a:solidFill>
                <a:schemeClr val="dk1"/>
              </a:solidFill>
              <a:latin typeface="Times New Roman"/>
              <a:ea typeface="Times New Roman"/>
              <a:cs typeface="Times New Roman"/>
              <a:sym typeface="Times New Roman"/>
            </a:endParaRPr>
          </a:p>
          <a:p>
            <a:pPr marL="0" lvl="0" indent="0" algn="ctr" rtl="0">
              <a:lnSpc>
                <a:spcPct val="100000"/>
              </a:lnSpc>
              <a:spcBef>
                <a:spcPts val="1200"/>
              </a:spcBef>
              <a:spcAft>
                <a:spcPts val="0"/>
              </a:spcAft>
              <a:buNone/>
            </a:pPr>
            <a:r>
              <a:rPr lang="en" sz="1300">
                <a:solidFill>
                  <a:schemeClr val="dk1"/>
                </a:solidFill>
                <a:latin typeface="Times New Roman"/>
                <a:ea typeface="Times New Roman"/>
                <a:cs typeface="Times New Roman"/>
                <a:sym typeface="Times New Roman"/>
              </a:rPr>
              <a:t> # of star particles</a:t>
            </a:r>
            <a:endParaRPr sz="1300">
              <a:solidFill>
                <a:schemeClr val="dk1"/>
              </a:solidFill>
              <a:latin typeface="Times New Roman"/>
              <a:ea typeface="Times New Roman"/>
              <a:cs typeface="Times New Roman"/>
              <a:sym typeface="Times New Roman"/>
            </a:endParaRPr>
          </a:p>
          <a:p>
            <a:pPr marL="0" lvl="0" indent="0" algn="ctr" rtl="0">
              <a:lnSpc>
                <a:spcPct val="100000"/>
              </a:lnSpc>
              <a:spcBef>
                <a:spcPts val="1200"/>
              </a:spcBef>
              <a:spcAft>
                <a:spcPts val="0"/>
              </a:spcAft>
              <a:buNone/>
            </a:pPr>
            <a:r>
              <a:rPr lang="en" sz="1300">
                <a:solidFill>
                  <a:schemeClr val="dk1"/>
                </a:solidFill>
                <a:latin typeface="Times New Roman"/>
                <a:ea typeface="Times New Roman"/>
                <a:cs typeface="Times New Roman"/>
                <a:sym typeface="Times New Roman"/>
              </a:rPr>
              <a:t>&lt; </a:t>
            </a:r>
            <a:endParaRPr sz="1300">
              <a:solidFill>
                <a:schemeClr val="dk1"/>
              </a:solidFill>
              <a:latin typeface="Times New Roman"/>
              <a:ea typeface="Times New Roman"/>
              <a:cs typeface="Times New Roman"/>
              <a:sym typeface="Times New Roman"/>
            </a:endParaRPr>
          </a:p>
          <a:p>
            <a:pPr marL="0" lvl="0" indent="0" algn="ctr" rtl="0">
              <a:lnSpc>
                <a:spcPct val="100000"/>
              </a:lnSpc>
              <a:spcBef>
                <a:spcPts val="1200"/>
              </a:spcBef>
              <a:spcAft>
                <a:spcPts val="1200"/>
              </a:spcAft>
              <a:buNone/>
            </a:pPr>
            <a:r>
              <a:rPr lang="en" sz="1300">
                <a:solidFill>
                  <a:schemeClr val="dk1"/>
                </a:solidFill>
                <a:latin typeface="Times New Roman"/>
                <a:ea typeface="Times New Roman"/>
                <a:cs typeface="Times New Roman"/>
                <a:sym typeface="Times New Roman"/>
              </a:rPr>
              <a:t> 10</a:t>
            </a:r>
            <a:r>
              <a:rPr lang="en" sz="1300" baseline="30000">
                <a:solidFill>
                  <a:schemeClr val="dk1"/>
                </a:solidFill>
                <a:latin typeface="Times New Roman"/>
                <a:ea typeface="Times New Roman"/>
                <a:cs typeface="Times New Roman"/>
                <a:sym typeface="Times New Roman"/>
              </a:rPr>
              <a:t>5</a:t>
            </a:r>
            <a:r>
              <a:rPr lang="en" sz="1300">
                <a:solidFill>
                  <a:schemeClr val="dk1"/>
                </a:solidFill>
                <a:latin typeface="Times New Roman"/>
                <a:ea typeface="Times New Roman"/>
                <a:cs typeface="Times New Roman"/>
                <a:sym typeface="Times New Roman"/>
              </a:rPr>
              <a:t> (Sag DSph)</a:t>
            </a:r>
            <a:endParaRPr sz="1800">
              <a:solidFill>
                <a:schemeClr val="dk1"/>
              </a:solidFill>
              <a:latin typeface="Times New Roman"/>
              <a:ea typeface="Times New Roman"/>
              <a:cs typeface="Times New Roman"/>
              <a:sym typeface="Times New Roman"/>
            </a:endParaRPr>
          </a:p>
        </p:txBody>
      </p:sp>
      <p:sp>
        <p:nvSpPr>
          <p:cNvPr id="348" name="Google Shape;348;p35"/>
          <p:cNvSpPr txBox="1"/>
          <p:nvPr/>
        </p:nvSpPr>
        <p:spPr>
          <a:xfrm>
            <a:off x="1412875" y="1475775"/>
            <a:ext cx="1003800" cy="37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Times New Roman"/>
                <a:ea typeface="Times New Roman"/>
                <a:cs typeface="Times New Roman"/>
                <a:sym typeface="Times New Roman"/>
              </a:rPr>
              <a:t>(1)</a:t>
            </a:r>
            <a:endParaRPr>
              <a:latin typeface="Times New Roman"/>
              <a:ea typeface="Times New Roman"/>
              <a:cs typeface="Times New Roman"/>
              <a:sym typeface="Times New Roman"/>
            </a:endParaRPr>
          </a:p>
        </p:txBody>
      </p:sp>
      <p:sp>
        <p:nvSpPr>
          <p:cNvPr id="349" name="Google Shape;349;p35"/>
          <p:cNvSpPr txBox="1"/>
          <p:nvPr/>
        </p:nvSpPr>
        <p:spPr>
          <a:xfrm>
            <a:off x="3522475" y="2291900"/>
            <a:ext cx="1777500" cy="1145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1300">
                <a:solidFill>
                  <a:schemeClr val="dk1"/>
                </a:solidFill>
                <a:latin typeface="Times New Roman"/>
                <a:ea typeface="Times New Roman"/>
                <a:cs typeface="Times New Roman"/>
                <a:sym typeface="Times New Roman"/>
              </a:rPr>
              <a:t>Pairwise separation between any two star particles in the group is greater than 120 kpc</a:t>
            </a:r>
            <a:endParaRPr sz="1300">
              <a:solidFill>
                <a:schemeClr val="dk1"/>
              </a:solidFill>
              <a:latin typeface="Times New Roman"/>
              <a:ea typeface="Times New Roman"/>
              <a:cs typeface="Times New Roman"/>
              <a:sym typeface="Times New Roman"/>
            </a:endParaRPr>
          </a:p>
          <a:p>
            <a:pPr marL="0" lvl="0" indent="0" algn="ctr" rtl="0">
              <a:lnSpc>
                <a:spcPct val="100000"/>
              </a:lnSpc>
              <a:spcBef>
                <a:spcPts val="1200"/>
              </a:spcBef>
              <a:spcAft>
                <a:spcPts val="0"/>
              </a:spcAft>
              <a:buNone/>
            </a:pPr>
            <a:endParaRPr sz="1300">
              <a:solidFill>
                <a:schemeClr val="dk1"/>
              </a:solidFill>
              <a:latin typeface="Times New Roman"/>
              <a:ea typeface="Times New Roman"/>
              <a:cs typeface="Times New Roman"/>
              <a:sym typeface="Times New Roman"/>
            </a:endParaRPr>
          </a:p>
          <a:p>
            <a:pPr marL="0" lvl="0" indent="0" algn="ctr" rtl="0">
              <a:lnSpc>
                <a:spcPct val="100000"/>
              </a:lnSpc>
              <a:spcBef>
                <a:spcPts val="1200"/>
              </a:spcBef>
              <a:spcAft>
                <a:spcPts val="1200"/>
              </a:spcAft>
              <a:buClr>
                <a:schemeClr val="dk1"/>
              </a:buClr>
              <a:buSzPts val="1100"/>
              <a:buFont typeface="Arial"/>
              <a:buNone/>
            </a:pPr>
            <a:endParaRPr sz="1300">
              <a:solidFill>
                <a:schemeClr val="dk1"/>
              </a:solidFill>
              <a:latin typeface="Times New Roman"/>
              <a:ea typeface="Times New Roman"/>
              <a:cs typeface="Times New Roman"/>
              <a:sym typeface="Times New Roman"/>
            </a:endParaRPr>
          </a:p>
        </p:txBody>
      </p:sp>
      <p:sp>
        <p:nvSpPr>
          <p:cNvPr id="350" name="Google Shape;350;p35"/>
          <p:cNvSpPr txBox="1"/>
          <p:nvPr/>
        </p:nvSpPr>
        <p:spPr>
          <a:xfrm>
            <a:off x="3877900" y="1475775"/>
            <a:ext cx="1003800" cy="37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Times New Roman"/>
                <a:ea typeface="Times New Roman"/>
                <a:cs typeface="Times New Roman"/>
                <a:sym typeface="Times New Roman"/>
              </a:rPr>
              <a:t>(2)</a:t>
            </a:r>
            <a:endParaRPr>
              <a:latin typeface="Times New Roman"/>
              <a:ea typeface="Times New Roman"/>
              <a:cs typeface="Times New Roman"/>
              <a:sym typeface="Times New Roman"/>
            </a:endParaRPr>
          </a:p>
        </p:txBody>
      </p:sp>
      <p:sp>
        <p:nvSpPr>
          <p:cNvPr id="351" name="Google Shape;351;p35"/>
          <p:cNvSpPr txBox="1"/>
          <p:nvPr/>
        </p:nvSpPr>
        <p:spPr>
          <a:xfrm>
            <a:off x="6057775" y="2096750"/>
            <a:ext cx="1574100" cy="1535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lnSpc>
                <a:spcPct val="115000"/>
              </a:lnSpc>
              <a:spcBef>
                <a:spcPts val="0"/>
              </a:spcBef>
              <a:spcAft>
                <a:spcPts val="1200"/>
              </a:spcAft>
              <a:buNone/>
            </a:pPr>
            <a:r>
              <a:rPr lang="en" sz="1300">
                <a:solidFill>
                  <a:schemeClr val="dk1"/>
                </a:solidFill>
                <a:latin typeface="Times New Roman"/>
                <a:ea typeface="Times New Roman"/>
                <a:cs typeface="Times New Roman"/>
                <a:sym typeface="Times New Roman"/>
              </a:rPr>
              <a:t>Local velocity dispersions (𝜎) that fall below the median local velocity dispersion for phase coherence</a:t>
            </a:r>
            <a:endParaRPr>
              <a:solidFill>
                <a:schemeClr val="dk1"/>
              </a:solidFill>
              <a:latin typeface="Times New Roman"/>
              <a:ea typeface="Times New Roman"/>
              <a:cs typeface="Times New Roman"/>
              <a:sym typeface="Times New Roman"/>
            </a:endParaRPr>
          </a:p>
        </p:txBody>
      </p:sp>
      <p:sp>
        <p:nvSpPr>
          <p:cNvPr id="352" name="Google Shape;352;p35"/>
          <p:cNvSpPr txBox="1"/>
          <p:nvPr/>
        </p:nvSpPr>
        <p:spPr>
          <a:xfrm>
            <a:off x="6342925" y="1475775"/>
            <a:ext cx="1003800" cy="37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Times New Roman"/>
                <a:ea typeface="Times New Roman"/>
                <a:cs typeface="Times New Roman"/>
                <a:sym typeface="Times New Roman"/>
              </a:rPr>
              <a:t>(3)</a:t>
            </a:r>
            <a:endParaRPr>
              <a:latin typeface="Times New Roman"/>
              <a:ea typeface="Times New Roman"/>
              <a:cs typeface="Times New Roman"/>
              <a:sym typeface="Times New Roman"/>
            </a:endParaRPr>
          </a:p>
        </p:txBody>
      </p:sp>
      <p:cxnSp>
        <p:nvCxnSpPr>
          <p:cNvPr id="353" name="Google Shape;353;p35"/>
          <p:cNvCxnSpPr/>
          <p:nvPr/>
        </p:nvCxnSpPr>
        <p:spPr>
          <a:xfrm>
            <a:off x="2884675" y="2864450"/>
            <a:ext cx="517800" cy="0"/>
          </a:xfrm>
          <a:prstGeom prst="straightConnector1">
            <a:avLst/>
          </a:prstGeom>
          <a:noFill/>
          <a:ln w="9525" cap="flat" cmpd="sng">
            <a:solidFill>
              <a:schemeClr val="dk1"/>
            </a:solidFill>
            <a:prstDash val="solid"/>
            <a:round/>
            <a:headEnd type="none" w="med" len="med"/>
            <a:tailEnd type="triangle" w="med" len="med"/>
          </a:ln>
        </p:spPr>
      </p:cxnSp>
      <p:cxnSp>
        <p:nvCxnSpPr>
          <p:cNvPr id="354" name="Google Shape;354;p35"/>
          <p:cNvCxnSpPr/>
          <p:nvPr/>
        </p:nvCxnSpPr>
        <p:spPr>
          <a:xfrm>
            <a:off x="5415175" y="2864450"/>
            <a:ext cx="527400" cy="0"/>
          </a:xfrm>
          <a:prstGeom prst="straightConnector1">
            <a:avLst/>
          </a:prstGeom>
          <a:noFill/>
          <a:ln w="9525" cap="flat" cmpd="sng">
            <a:solidFill>
              <a:schemeClr val="dk1"/>
            </a:solidFill>
            <a:prstDash val="solid"/>
            <a:round/>
            <a:headEnd type="none" w="med" len="med"/>
            <a:tailEnd type="triangle" w="med" len="med"/>
          </a:ln>
        </p:spPr>
      </p:cxnSp>
      <p:sp>
        <p:nvSpPr>
          <p:cNvPr id="355" name="Google Shape;355;p35"/>
          <p:cNvSpPr txBox="1"/>
          <p:nvPr/>
        </p:nvSpPr>
        <p:spPr>
          <a:xfrm>
            <a:off x="6122625" y="3996900"/>
            <a:ext cx="19143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Clr>
                <a:schemeClr val="dk1"/>
              </a:buClr>
              <a:buSzPts val="1100"/>
              <a:buFont typeface="Arial"/>
              <a:buNone/>
            </a:pPr>
            <a:r>
              <a:rPr lang="en" sz="1100">
                <a:solidFill>
                  <a:schemeClr val="dk1"/>
                </a:solidFill>
                <a:latin typeface="Times New Roman"/>
                <a:ea typeface="Times New Roman"/>
                <a:cs typeface="Times New Roman"/>
                <a:sym typeface="Times New Roman"/>
              </a:rPr>
              <a:t>(Panithanpaisal et al. 2021)</a:t>
            </a:r>
            <a:endParaRPr sz="1200">
              <a:latin typeface="Times New Roman"/>
              <a:ea typeface="Times New Roman"/>
              <a:cs typeface="Times New Roman"/>
              <a:sym typeface="Times New Roman"/>
            </a:endParaRPr>
          </a:p>
        </p:txBody>
      </p:sp>
      <p:sp>
        <p:nvSpPr>
          <p:cNvPr id="356" name="Google Shape;356;p35"/>
          <p:cNvSpPr txBox="1"/>
          <p:nvPr/>
        </p:nvSpPr>
        <p:spPr>
          <a:xfrm>
            <a:off x="1590325" y="1104975"/>
            <a:ext cx="648900" cy="46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Times New Roman"/>
                <a:ea typeface="Times New Roman"/>
                <a:cs typeface="Times New Roman"/>
                <a:sym typeface="Times New Roman"/>
              </a:rPr>
              <a:t>Mass</a:t>
            </a:r>
            <a:endParaRPr>
              <a:latin typeface="Times New Roman"/>
              <a:ea typeface="Times New Roman"/>
              <a:cs typeface="Times New Roman"/>
              <a:sym typeface="Times New Roman"/>
            </a:endParaRPr>
          </a:p>
        </p:txBody>
      </p:sp>
      <p:sp>
        <p:nvSpPr>
          <p:cNvPr id="357" name="Google Shape;357;p35"/>
          <p:cNvSpPr txBox="1"/>
          <p:nvPr/>
        </p:nvSpPr>
        <p:spPr>
          <a:xfrm>
            <a:off x="3841300" y="1104975"/>
            <a:ext cx="1077000" cy="37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Times New Roman"/>
                <a:ea typeface="Times New Roman"/>
                <a:cs typeface="Times New Roman"/>
                <a:sym typeface="Times New Roman"/>
              </a:rPr>
              <a:t>Length</a:t>
            </a:r>
            <a:endParaRPr>
              <a:latin typeface="Times New Roman"/>
              <a:ea typeface="Times New Roman"/>
              <a:cs typeface="Times New Roman"/>
              <a:sym typeface="Times New Roman"/>
            </a:endParaRPr>
          </a:p>
        </p:txBody>
      </p:sp>
      <p:sp>
        <p:nvSpPr>
          <p:cNvPr id="358" name="Google Shape;358;p35"/>
          <p:cNvSpPr txBox="1"/>
          <p:nvPr/>
        </p:nvSpPr>
        <p:spPr>
          <a:xfrm>
            <a:off x="6237175" y="1140675"/>
            <a:ext cx="1215300" cy="299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Times New Roman"/>
                <a:ea typeface="Times New Roman"/>
                <a:cs typeface="Times New Roman"/>
                <a:sym typeface="Times New Roman"/>
              </a:rPr>
              <a:t>Coherence</a:t>
            </a:r>
            <a:endParaRPr>
              <a:latin typeface="Times New Roman"/>
              <a:ea typeface="Times New Roman"/>
              <a:cs typeface="Times New Roman"/>
              <a:sym typeface="Times New Roman"/>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362"/>
        <p:cNvGrpSpPr/>
        <p:nvPr/>
      </p:nvGrpSpPr>
      <p:grpSpPr>
        <a:xfrm>
          <a:off x="0" y="0"/>
          <a:ext cx="0" cy="0"/>
          <a:chOff x="0" y="0"/>
          <a:chExt cx="0" cy="0"/>
        </a:xfrm>
      </p:grpSpPr>
      <p:sp>
        <p:nvSpPr>
          <p:cNvPr id="364" name="Google Shape;364;p36"/>
          <p:cNvSpPr txBox="1"/>
          <p:nvPr/>
        </p:nvSpPr>
        <p:spPr>
          <a:xfrm>
            <a:off x="227075" y="538300"/>
            <a:ext cx="900900" cy="122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rPr>
              <a:t>Cold</a:t>
            </a:r>
            <a:endParaRPr sz="1800">
              <a:solidFill>
                <a:schemeClr val="dk2"/>
              </a:solidFill>
            </a:endParaRPr>
          </a:p>
          <a:p>
            <a:pPr marL="0" lvl="0" indent="0" algn="l" rtl="0">
              <a:spcBef>
                <a:spcPts val="0"/>
              </a:spcBef>
              <a:spcAft>
                <a:spcPts val="0"/>
              </a:spcAft>
              <a:buNone/>
            </a:pPr>
            <a:r>
              <a:rPr lang="en" sz="1800">
                <a:solidFill>
                  <a:schemeClr val="dk2"/>
                </a:solidFill>
              </a:rPr>
              <a:t>Dark</a:t>
            </a:r>
            <a:endParaRPr sz="1800">
              <a:solidFill>
                <a:schemeClr val="dk2"/>
              </a:solidFill>
            </a:endParaRPr>
          </a:p>
          <a:p>
            <a:pPr marL="0" lvl="0" indent="0" algn="l" rtl="0">
              <a:spcBef>
                <a:spcPts val="0"/>
              </a:spcBef>
              <a:spcAft>
                <a:spcPts val="0"/>
              </a:spcAft>
              <a:buNone/>
            </a:pPr>
            <a:r>
              <a:rPr lang="en" sz="1800">
                <a:solidFill>
                  <a:schemeClr val="dk2"/>
                </a:solidFill>
              </a:rPr>
              <a:t>Matter</a:t>
            </a:r>
            <a:endParaRPr sz="1800">
              <a:solidFill>
                <a:schemeClr val="dk2"/>
              </a:solidFill>
            </a:endParaRPr>
          </a:p>
          <a:p>
            <a:pPr marL="0" lvl="0" indent="0" algn="l" rtl="0">
              <a:spcBef>
                <a:spcPts val="0"/>
              </a:spcBef>
              <a:spcAft>
                <a:spcPts val="0"/>
              </a:spcAft>
              <a:buNone/>
            </a:pPr>
            <a:r>
              <a:rPr lang="en" sz="1800">
                <a:solidFill>
                  <a:schemeClr val="dk2"/>
                </a:solidFill>
              </a:rPr>
              <a:t>(CDM)</a:t>
            </a:r>
            <a:endParaRPr sz="1800">
              <a:solidFill>
                <a:schemeClr val="dk2"/>
              </a:solidFill>
            </a:endParaRPr>
          </a:p>
        </p:txBody>
      </p:sp>
      <p:sp>
        <p:nvSpPr>
          <p:cNvPr id="365" name="Google Shape;365;p36"/>
          <p:cNvSpPr txBox="1"/>
          <p:nvPr/>
        </p:nvSpPr>
        <p:spPr>
          <a:xfrm>
            <a:off x="113000" y="2892550"/>
            <a:ext cx="1269300" cy="164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rPr>
              <a:t>Self</a:t>
            </a:r>
            <a:br>
              <a:rPr lang="en" sz="1800">
                <a:solidFill>
                  <a:schemeClr val="dk2"/>
                </a:solidFill>
              </a:rPr>
            </a:br>
            <a:r>
              <a:rPr lang="en" sz="1800">
                <a:solidFill>
                  <a:schemeClr val="dk2"/>
                </a:solidFill>
              </a:rPr>
              <a:t>Interacting</a:t>
            </a:r>
            <a:endParaRPr sz="1800">
              <a:solidFill>
                <a:schemeClr val="dk2"/>
              </a:solidFill>
            </a:endParaRPr>
          </a:p>
          <a:p>
            <a:pPr marL="0" lvl="0" indent="0" algn="l" rtl="0">
              <a:spcBef>
                <a:spcPts val="0"/>
              </a:spcBef>
              <a:spcAft>
                <a:spcPts val="0"/>
              </a:spcAft>
              <a:buNone/>
            </a:pPr>
            <a:r>
              <a:rPr lang="en" sz="1800">
                <a:solidFill>
                  <a:schemeClr val="dk2"/>
                </a:solidFill>
              </a:rPr>
              <a:t>Dark Matter</a:t>
            </a:r>
            <a:endParaRPr sz="1800">
              <a:solidFill>
                <a:schemeClr val="dk2"/>
              </a:solidFill>
            </a:endParaRPr>
          </a:p>
          <a:p>
            <a:pPr marL="0" lvl="0" indent="0" algn="l" rtl="0">
              <a:spcBef>
                <a:spcPts val="0"/>
              </a:spcBef>
              <a:spcAft>
                <a:spcPts val="0"/>
              </a:spcAft>
              <a:buNone/>
            </a:pPr>
            <a:r>
              <a:rPr lang="en" sz="1800">
                <a:solidFill>
                  <a:schemeClr val="dk2"/>
                </a:solidFill>
              </a:rPr>
              <a:t>(SIDM</a:t>
            </a:r>
            <a:endParaRPr sz="1800">
              <a:solidFill>
                <a:schemeClr val="dk2"/>
              </a:solidFill>
            </a:endParaRPr>
          </a:p>
        </p:txBody>
      </p:sp>
      <p:pic>
        <p:nvPicPr>
          <p:cNvPr id="2" name="Online Media 1" title="vstack output">
            <a:hlinkClick r:id="" action="ppaction://media"/>
            <a:extLst>
              <a:ext uri="{FF2B5EF4-FFF2-40B4-BE49-F238E27FC236}">
                <a16:creationId xmlns:a16="http://schemas.microsoft.com/office/drawing/2014/main" id="{933BC317-0B55-8676-C504-5BD141E789B8}"/>
              </a:ext>
            </a:extLst>
          </p:cNvPr>
          <p:cNvPicPr>
            <a:picLocks noRot="1" noChangeAspect="1"/>
          </p:cNvPicPr>
          <p:nvPr>
            <a:videoFile r:link="rId1"/>
          </p:nvPr>
        </p:nvPicPr>
        <p:blipFill>
          <a:blip r:embed="rId4"/>
          <a:stretch>
            <a:fillRect/>
          </a:stretch>
        </p:blipFill>
        <p:spPr>
          <a:xfrm>
            <a:off x="1662882" y="-135504"/>
            <a:ext cx="7366819" cy="572790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369"/>
        <p:cNvGrpSpPr/>
        <p:nvPr/>
      </p:nvGrpSpPr>
      <p:grpSpPr>
        <a:xfrm>
          <a:off x="0" y="0"/>
          <a:ext cx="0" cy="0"/>
          <a:chOff x="0" y="0"/>
          <a:chExt cx="0" cy="0"/>
        </a:xfrm>
      </p:grpSpPr>
      <p:pic>
        <p:nvPicPr>
          <p:cNvPr id="370" name="Google Shape;370;p37"/>
          <p:cNvPicPr preferRelativeResize="0"/>
          <p:nvPr/>
        </p:nvPicPr>
        <p:blipFill>
          <a:blip r:embed="rId3">
            <a:alphaModFix/>
          </a:blip>
          <a:stretch>
            <a:fillRect/>
          </a:stretch>
        </p:blipFill>
        <p:spPr>
          <a:xfrm>
            <a:off x="0" y="50875"/>
            <a:ext cx="6704901" cy="5041748"/>
          </a:xfrm>
          <a:prstGeom prst="rect">
            <a:avLst/>
          </a:prstGeom>
          <a:noFill/>
          <a:ln>
            <a:noFill/>
          </a:ln>
        </p:spPr>
      </p:pic>
      <p:sp>
        <p:nvSpPr>
          <p:cNvPr id="371" name="Google Shape;371;p37"/>
          <p:cNvSpPr txBox="1"/>
          <p:nvPr/>
        </p:nvSpPr>
        <p:spPr>
          <a:xfrm>
            <a:off x="6872400" y="4086525"/>
            <a:ext cx="2142600" cy="623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Times New Roman"/>
                <a:ea typeface="Times New Roman"/>
                <a:cs typeface="Times New Roman"/>
                <a:sym typeface="Times New Roman"/>
              </a:rPr>
              <a:t>Quenching of star formation</a:t>
            </a:r>
            <a:endParaRPr>
              <a:latin typeface="Times New Roman"/>
              <a:ea typeface="Times New Roman"/>
              <a:cs typeface="Times New Roman"/>
              <a:sym typeface="Times New Roman"/>
            </a:endParaRPr>
          </a:p>
        </p:txBody>
      </p:sp>
      <p:sp>
        <p:nvSpPr>
          <p:cNvPr id="372" name="Google Shape;372;p37"/>
          <p:cNvSpPr txBox="1"/>
          <p:nvPr/>
        </p:nvSpPr>
        <p:spPr>
          <a:xfrm>
            <a:off x="1663200" y="1546000"/>
            <a:ext cx="1119900" cy="62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solidFill>
                  <a:srgbClr val="0000FF"/>
                </a:solidFill>
                <a:latin typeface="Times New Roman"/>
                <a:ea typeface="Times New Roman"/>
                <a:cs typeface="Times New Roman"/>
                <a:sym typeface="Times New Roman"/>
              </a:rPr>
              <a:t>CDM</a:t>
            </a:r>
            <a:endParaRPr>
              <a:solidFill>
                <a:srgbClr val="FF0000"/>
              </a:solidFill>
              <a:latin typeface="Times New Roman"/>
              <a:ea typeface="Times New Roman"/>
              <a:cs typeface="Times New Roman"/>
              <a:sym typeface="Times New Roman"/>
            </a:endParaRPr>
          </a:p>
          <a:p>
            <a:pPr marL="0" lvl="0" indent="0" algn="ctr" rtl="0">
              <a:spcBef>
                <a:spcPts val="0"/>
              </a:spcBef>
              <a:spcAft>
                <a:spcPts val="0"/>
              </a:spcAft>
              <a:buNone/>
            </a:pPr>
            <a:r>
              <a:rPr lang="en">
                <a:solidFill>
                  <a:srgbClr val="FF0000"/>
                </a:solidFill>
                <a:latin typeface="Times New Roman"/>
                <a:ea typeface="Times New Roman"/>
                <a:cs typeface="Times New Roman"/>
                <a:sym typeface="Times New Roman"/>
              </a:rPr>
              <a:t>SIDM</a:t>
            </a:r>
            <a:endParaRPr>
              <a:solidFill>
                <a:srgbClr val="FF0000"/>
              </a:solidFill>
              <a:latin typeface="Times New Roman"/>
              <a:ea typeface="Times New Roman"/>
              <a:cs typeface="Times New Roman"/>
              <a:sym typeface="Times New Roman"/>
            </a:endParaRPr>
          </a:p>
          <a:p>
            <a:pPr marL="0" lvl="0" indent="0" algn="ctr" rtl="0">
              <a:spcBef>
                <a:spcPts val="0"/>
              </a:spcBef>
              <a:spcAft>
                <a:spcPts val="0"/>
              </a:spcAft>
              <a:buNone/>
            </a:pPr>
            <a:endParaRPr>
              <a:solidFill>
                <a:srgbClr val="0000FF"/>
              </a:solidFill>
              <a:latin typeface="Times New Roman"/>
              <a:ea typeface="Times New Roman"/>
              <a:cs typeface="Times New Roman"/>
              <a:sym typeface="Times New Roman"/>
            </a:endParaRPr>
          </a:p>
        </p:txBody>
      </p:sp>
      <p:cxnSp>
        <p:nvCxnSpPr>
          <p:cNvPr id="373" name="Google Shape;373;p37"/>
          <p:cNvCxnSpPr>
            <a:stCxn id="371" idx="1"/>
          </p:cNvCxnSpPr>
          <p:nvPr/>
        </p:nvCxnSpPr>
        <p:spPr>
          <a:xfrm rot="10800000">
            <a:off x="6134700" y="3553575"/>
            <a:ext cx="737700" cy="844800"/>
          </a:xfrm>
          <a:prstGeom prst="straightConnector1">
            <a:avLst/>
          </a:prstGeom>
          <a:noFill/>
          <a:ln w="9525" cap="flat" cmpd="sng">
            <a:solidFill>
              <a:schemeClr val="dk2"/>
            </a:solidFill>
            <a:prstDash val="solid"/>
            <a:round/>
            <a:headEnd type="none" w="med" len="med"/>
            <a:tailEnd type="triangle" w="med" len="med"/>
          </a:ln>
        </p:spPr>
      </p:cxnSp>
      <p:sp>
        <p:nvSpPr>
          <p:cNvPr id="374" name="Google Shape;374;p37"/>
          <p:cNvSpPr txBox="1"/>
          <p:nvPr/>
        </p:nvSpPr>
        <p:spPr>
          <a:xfrm>
            <a:off x="6872400" y="1496050"/>
            <a:ext cx="2142600" cy="2093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2000">
                <a:latin typeface="Times New Roman"/>
                <a:ea typeface="Times New Roman"/>
                <a:cs typeface="Times New Roman"/>
                <a:sym typeface="Times New Roman"/>
              </a:rPr>
              <a:t>Speed of the tidal disruption process sets the lower limit of the stellar age distribution of a stream</a:t>
            </a:r>
            <a:endParaRPr sz="2000">
              <a:latin typeface="Times New Roman"/>
              <a:ea typeface="Times New Roman"/>
              <a:cs typeface="Times New Roman"/>
              <a:sym typeface="Times New Roman"/>
            </a:endParaRPr>
          </a:p>
        </p:txBody>
      </p:sp>
      <p:cxnSp>
        <p:nvCxnSpPr>
          <p:cNvPr id="375" name="Google Shape;375;p37"/>
          <p:cNvCxnSpPr>
            <a:stCxn id="371" idx="1"/>
          </p:cNvCxnSpPr>
          <p:nvPr/>
        </p:nvCxnSpPr>
        <p:spPr>
          <a:xfrm rot="10800000">
            <a:off x="5882400" y="3656475"/>
            <a:ext cx="990000" cy="7419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379"/>
        <p:cNvGrpSpPr/>
        <p:nvPr/>
      </p:nvGrpSpPr>
      <p:grpSpPr>
        <a:xfrm>
          <a:off x="0" y="0"/>
          <a:ext cx="0" cy="0"/>
          <a:chOff x="0" y="0"/>
          <a:chExt cx="0" cy="0"/>
        </a:xfrm>
      </p:grpSpPr>
      <p:pic>
        <p:nvPicPr>
          <p:cNvPr id="380" name="Google Shape;380;p38"/>
          <p:cNvPicPr preferRelativeResize="0"/>
          <p:nvPr/>
        </p:nvPicPr>
        <p:blipFill>
          <a:blip r:embed="rId3">
            <a:alphaModFix/>
          </a:blip>
          <a:stretch>
            <a:fillRect/>
          </a:stretch>
        </p:blipFill>
        <p:spPr>
          <a:xfrm>
            <a:off x="92413" y="433900"/>
            <a:ext cx="6203674" cy="4698177"/>
          </a:xfrm>
          <a:prstGeom prst="rect">
            <a:avLst/>
          </a:prstGeom>
          <a:noFill/>
          <a:ln w="9525" cap="flat" cmpd="sng">
            <a:solidFill>
              <a:schemeClr val="dk1"/>
            </a:solidFill>
            <a:prstDash val="solid"/>
            <a:round/>
            <a:headEnd type="none" w="sm" len="sm"/>
            <a:tailEnd type="none" w="sm" len="sm"/>
          </a:ln>
        </p:spPr>
      </p:pic>
      <p:sp>
        <p:nvSpPr>
          <p:cNvPr id="381" name="Google Shape;381;p38"/>
          <p:cNvSpPr txBox="1"/>
          <p:nvPr/>
        </p:nvSpPr>
        <p:spPr>
          <a:xfrm>
            <a:off x="6416479" y="1463550"/>
            <a:ext cx="2580300" cy="12315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1700">
                <a:latin typeface="Times New Roman"/>
                <a:ea typeface="Times New Roman"/>
                <a:cs typeface="Times New Roman"/>
                <a:sym typeface="Times New Roman"/>
              </a:rPr>
              <a:t>Divergence of infalling satellite paths follow the divergence of central DM density profiles</a:t>
            </a:r>
            <a:endParaRPr sz="1700">
              <a:latin typeface="Times New Roman"/>
              <a:ea typeface="Times New Roman"/>
              <a:cs typeface="Times New Roman"/>
              <a:sym typeface="Times New Roman"/>
            </a:endParaRPr>
          </a:p>
        </p:txBody>
      </p:sp>
      <p:sp>
        <p:nvSpPr>
          <p:cNvPr id="382" name="Google Shape;382;p38"/>
          <p:cNvSpPr txBox="1"/>
          <p:nvPr/>
        </p:nvSpPr>
        <p:spPr>
          <a:xfrm>
            <a:off x="1952638" y="43000"/>
            <a:ext cx="2986500" cy="390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Times New Roman"/>
                <a:ea typeface="Times New Roman"/>
                <a:cs typeface="Times New Roman"/>
                <a:sym typeface="Times New Roman"/>
              </a:rPr>
              <a:t>Central DM density of Host Halo</a:t>
            </a:r>
            <a:endParaRPr>
              <a:latin typeface="Times New Roman"/>
              <a:ea typeface="Times New Roman"/>
              <a:cs typeface="Times New Roman"/>
              <a:sym typeface="Times New Roman"/>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386"/>
        <p:cNvGrpSpPr/>
        <p:nvPr/>
      </p:nvGrpSpPr>
      <p:grpSpPr>
        <a:xfrm>
          <a:off x="0" y="0"/>
          <a:ext cx="0" cy="0"/>
          <a:chOff x="0" y="0"/>
          <a:chExt cx="0" cy="0"/>
        </a:xfrm>
      </p:grpSpPr>
      <p:sp>
        <p:nvSpPr>
          <p:cNvPr id="387" name="Google Shape;387;p39"/>
          <p:cNvSpPr txBox="1"/>
          <p:nvPr/>
        </p:nvSpPr>
        <p:spPr>
          <a:xfrm>
            <a:off x="5616150" y="693400"/>
            <a:ext cx="2929500" cy="2979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Both streams displayed potential resonance trapping. The regions of resonance are closely tied to the gravitational potential, which varies with the underlying dark matter model. This variation alters the potential to support different orbital families at distinct energies and angular momenta.</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sz="1100">
              <a:solidFill>
                <a:schemeClr val="dk1"/>
              </a:solidFill>
            </a:endParaRPr>
          </a:p>
          <a:p>
            <a:pPr marL="0" lvl="0" indent="0" algn="ctr" rtl="0">
              <a:spcBef>
                <a:spcPts val="0"/>
              </a:spcBef>
              <a:spcAft>
                <a:spcPts val="0"/>
              </a:spcAft>
              <a:buNone/>
            </a:pPr>
            <a:endParaRPr>
              <a:latin typeface="Times New Roman"/>
              <a:ea typeface="Times New Roman"/>
              <a:cs typeface="Times New Roman"/>
              <a:sym typeface="Times New Roman"/>
            </a:endParaRPr>
          </a:p>
        </p:txBody>
      </p:sp>
      <p:sp>
        <p:nvSpPr>
          <p:cNvPr id="388" name="Google Shape;388;p39"/>
          <p:cNvSpPr txBox="1"/>
          <p:nvPr/>
        </p:nvSpPr>
        <p:spPr>
          <a:xfrm>
            <a:off x="6775338" y="188775"/>
            <a:ext cx="2125500" cy="40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solidFill>
                  <a:schemeClr val="dk1"/>
                </a:solidFill>
                <a:latin typeface="Times New Roman"/>
                <a:ea typeface="Times New Roman"/>
                <a:cs typeface="Times New Roman"/>
                <a:sym typeface="Times New Roman"/>
              </a:rPr>
              <a:t>CDM MW-mass (m12i)</a:t>
            </a:r>
            <a:endParaRPr>
              <a:solidFill>
                <a:schemeClr val="dk1"/>
              </a:solidFill>
              <a:latin typeface="Times New Roman"/>
              <a:ea typeface="Times New Roman"/>
              <a:cs typeface="Times New Roman"/>
              <a:sym typeface="Times New Roman"/>
            </a:endParaRPr>
          </a:p>
          <a:p>
            <a:pPr marL="0" lvl="0" indent="0" algn="ctr" rtl="0">
              <a:spcBef>
                <a:spcPts val="0"/>
              </a:spcBef>
              <a:spcAft>
                <a:spcPts val="0"/>
              </a:spcAft>
              <a:buNone/>
            </a:pPr>
            <a:endParaRPr/>
          </a:p>
        </p:txBody>
      </p:sp>
      <p:sp>
        <p:nvSpPr>
          <p:cNvPr id="389" name="Google Shape;389;p39"/>
          <p:cNvSpPr txBox="1"/>
          <p:nvPr/>
        </p:nvSpPr>
        <p:spPr>
          <a:xfrm>
            <a:off x="5535450" y="3672700"/>
            <a:ext cx="3528000" cy="13185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There is a distinct gap in frequency space at 5:4 (Ω</a:t>
            </a:r>
            <a:r>
              <a:rPr lang="en" baseline="-25000">
                <a:solidFill>
                  <a:schemeClr val="dk1"/>
                </a:solidFill>
              </a:rPr>
              <a:t>R</a:t>
            </a:r>
            <a:r>
              <a:rPr lang="en">
                <a:solidFill>
                  <a:schemeClr val="dk1"/>
                </a:solidFill>
              </a:rPr>
              <a:t> : Ω</a:t>
            </a:r>
            <a:r>
              <a:rPr lang="en" baseline="-25000">
                <a:solidFill>
                  <a:schemeClr val="dk1"/>
                </a:solidFill>
              </a:rPr>
              <a:t>Z</a:t>
            </a:r>
            <a:r>
              <a:rPr lang="en">
                <a:solidFill>
                  <a:schemeClr val="dk1"/>
                </a:solidFill>
              </a:rPr>
              <a:t>) in snapshot 483 in which the resonance occurs.</a:t>
            </a:r>
            <a:endParaRPr>
              <a:solidFill>
                <a:schemeClr val="dk1"/>
              </a:solidFill>
            </a:endParaRPr>
          </a:p>
          <a:p>
            <a:pPr marL="0" lvl="0" indent="0" algn="l" rtl="0">
              <a:spcBef>
                <a:spcPts val="0"/>
              </a:spcBef>
              <a:spcAft>
                <a:spcPts val="0"/>
              </a:spcAft>
              <a:buNone/>
            </a:pPr>
            <a:r>
              <a:rPr lang="en">
                <a:solidFill>
                  <a:schemeClr val="dk1"/>
                </a:solidFill>
              </a:rPr>
              <a:t>The SIDM stream experiences a similar resonance at 4:3 (Ω</a:t>
            </a:r>
            <a:r>
              <a:rPr lang="en" baseline="-25000">
                <a:solidFill>
                  <a:schemeClr val="dk1"/>
                </a:solidFill>
              </a:rPr>
              <a:t>R</a:t>
            </a:r>
            <a:r>
              <a:rPr lang="en">
                <a:solidFill>
                  <a:schemeClr val="dk1"/>
                </a:solidFill>
              </a:rPr>
              <a:t> : Ω</a:t>
            </a:r>
            <a:r>
              <a:rPr lang="en" baseline="-25000">
                <a:solidFill>
                  <a:schemeClr val="dk1"/>
                </a:solidFill>
              </a:rPr>
              <a:t>Z</a:t>
            </a:r>
            <a:r>
              <a:rPr lang="en">
                <a:solidFill>
                  <a:schemeClr val="dk1"/>
                </a:solidFill>
              </a:rPr>
              <a:t>) ratio</a:t>
            </a:r>
            <a:endParaRPr>
              <a:latin typeface="Times New Roman"/>
              <a:ea typeface="Times New Roman"/>
              <a:cs typeface="Times New Roman"/>
              <a:sym typeface="Times New Roman"/>
            </a:endParaRPr>
          </a:p>
        </p:txBody>
      </p:sp>
      <p:pic>
        <p:nvPicPr>
          <p:cNvPr id="390" name="Google Shape;390;p39"/>
          <p:cNvPicPr preferRelativeResize="0"/>
          <p:nvPr/>
        </p:nvPicPr>
        <p:blipFill>
          <a:blip r:embed="rId3">
            <a:alphaModFix/>
          </a:blip>
          <a:stretch>
            <a:fillRect/>
          </a:stretch>
        </p:blipFill>
        <p:spPr>
          <a:xfrm>
            <a:off x="567975" y="152400"/>
            <a:ext cx="4789086" cy="483870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394"/>
        <p:cNvGrpSpPr/>
        <p:nvPr/>
      </p:nvGrpSpPr>
      <p:grpSpPr>
        <a:xfrm>
          <a:off x="0" y="0"/>
          <a:ext cx="0" cy="0"/>
          <a:chOff x="0" y="0"/>
          <a:chExt cx="0" cy="0"/>
        </a:xfrm>
      </p:grpSpPr>
      <p:pic>
        <p:nvPicPr>
          <p:cNvPr id="395" name="Google Shape;395;p40"/>
          <p:cNvPicPr preferRelativeResize="0"/>
          <p:nvPr/>
        </p:nvPicPr>
        <p:blipFill>
          <a:blip r:embed="rId3">
            <a:alphaModFix/>
          </a:blip>
          <a:stretch>
            <a:fillRect/>
          </a:stretch>
        </p:blipFill>
        <p:spPr>
          <a:xfrm>
            <a:off x="1848775" y="0"/>
            <a:ext cx="5268958" cy="51435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399"/>
        <p:cNvGrpSpPr/>
        <p:nvPr/>
      </p:nvGrpSpPr>
      <p:grpSpPr>
        <a:xfrm>
          <a:off x="0" y="0"/>
          <a:ext cx="0" cy="0"/>
          <a:chOff x="0" y="0"/>
          <a:chExt cx="0" cy="0"/>
        </a:xfrm>
      </p:grpSpPr>
      <p:sp>
        <p:nvSpPr>
          <p:cNvPr id="400" name="Google Shape;400;p41"/>
          <p:cNvSpPr txBox="1">
            <a:spLocks noGrp="1"/>
          </p:cNvSpPr>
          <p:nvPr>
            <p:ph type="title"/>
          </p:nvPr>
        </p:nvSpPr>
        <p:spPr>
          <a:xfrm>
            <a:off x="311700" y="445025"/>
            <a:ext cx="8520600" cy="708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latin typeface="Times New Roman"/>
                <a:ea typeface="Times New Roman"/>
                <a:cs typeface="Times New Roman"/>
                <a:sym typeface="Times New Roman"/>
              </a:rPr>
              <a:t>Acknowledgements</a:t>
            </a:r>
            <a:endParaRPr>
              <a:latin typeface="Times New Roman"/>
              <a:ea typeface="Times New Roman"/>
              <a:cs typeface="Times New Roman"/>
              <a:sym typeface="Times New Roman"/>
            </a:endParaRPr>
          </a:p>
        </p:txBody>
      </p:sp>
      <p:sp>
        <p:nvSpPr>
          <p:cNvPr id="401" name="Google Shape;401;p41"/>
          <p:cNvSpPr txBox="1">
            <a:spLocks noGrp="1"/>
          </p:cNvSpPr>
          <p:nvPr>
            <p:ph type="body" idx="1"/>
          </p:nvPr>
        </p:nvSpPr>
        <p:spPr>
          <a:xfrm>
            <a:off x="311700" y="1522250"/>
            <a:ext cx="8520600" cy="2807100"/>
          </a:xfrm>
          <a:prstGeom prst="rect">
            <a:avLst/>
          </a:prstGeom>
        </p:spPr>
        <p:txBody>
          <a:bodyPr spcFirstLastPara="1" wrap="square" lIns="91425" tIns="91425" rIns="91425" bIns="91425" anchor="t" anchorCtr="0">
            <a:normAutofit lnSpcReduction="10000"/>
          </a:bodyPr>
          <a:lstStyle/>
          <a:p>
            <a:pPr marL="457200" lvl="0" indent="-393700" algn="l" rtl="0">
              <a:spcBef>
                <a:spcPts val="0"/>
              </a:spcBef>
              <a:spcAft>
                <a:spcPts val="0"/>
              </a:spcAft>
              <a:buClr>
                <a:schemeClr val="dk1"/>
              </a:buClr>
              <a:buSzPts val="2600"/>
              <a:buFont typeface="Times New Roman"/>
              <a:buChar char="-"/>
            </a:pPr>
            <a:r>
              <a:rPr lang="en" sz="2600">
                <a:solidFill>
                  <a:schemeClr val="dk1"/>
                </a:solidFill>
                <a:latin typeface="Times New Roman"/>
                <a:ea typeface="Times New Roman"/>
                <a:cs typeface="Times New Roman"/>
                <a:sym typeface="Times New Roman"/>
              </a:rPr>
              <a:t>Thank you to:</a:t>
            </a:r>
            <a:endParaRPr sz="2600">
              <a:solidFill>
                <a:schemeClr val="dk1"/>
              </a:solidFill>
              <a:latin typeface="Times New Roman"/>
              <a:ea typeface="Times New Roman"/>
              <a:cs typeface="Times New Roman"/>
              <a:sym typeface="Times New Roman"/>
            </a:endParaRPr>
          </a:p>
          <a:p>
            <a:pPr marL="914400" lvl="1" indent="-368300" algn="l" rtl="0">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Lisa Chien</a:t>
            </a:r>
            <a:endParaRPr sz="2200">
              <a:solidFill>
                <a:schemeClr val="dk1"/>
              </a:solidFill>
              <a:latin typeface="Times New Roman"/>
              <a:ea typeface="Times New Roman"/>
              <a:cs typeface="Times New Roman"/>
              <a:sym typeface="Times New Roman"/>
            </a:endParaRPr>
          </a:p>
          <a:p>
            <a:pPr marL="914400" lvl="1" indent="-368300" algn="l" rtl="0">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Robyn Sanderson, Nondh Panthanpaisal, Arpit Arora, Adrien Thob and the UPenn Undergrads</a:t>
            </a:r>
            <a:endParaRPr sz="2200">
              <a:solidFill>
                <a:schemeClr val="dk1"/>
              </a:solidFill>
              <a:latin typeface="Times New Roman"/>
              <a:ea typeface="Times New Roman"/>
              <a:cs typeface="Times New Roman"/>
              <a:sym typeface="Times New Roman"/>
            </a:endParaRPr>
          </a:p>
          <a:p>
            <a:pPr marL="914400" lvl="1" indent="-368300" algn="l" rtl="0">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IfA Mentors Daniel Hey, Daniel Huber</a:t>
            </a:r>
            <a:endParaRPr sz="2200">
              <a:solidFill>
                <a:schemeClr val="dk1"/>
              </a:solidFill>
              <a:latin typeface="Times New Roman"/>
              <a:ea typeface="Times New Roman"/>
              <a:cs typeface="Times New Roman"/>
              <a:sym typeface="Times New Roman"/>
            </a:endParaRPr>
          </a:p>
          <a:p>
            <a:pPr marL="914400" lvl="1" indent="-368300" algn="l" rtl="0">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NSF, IfA, REU Directors, REU students</a:t>
            </a:r>
            <a:endParaRPr sz="2200">
              <a:solidFill>
                <a:schemeClr val="dk1"/>
              </a:solidFill>
              <a:latin typeface="Times New Roman"/>
              <a:ea typeface="Times New Roman"/>
              <a:cs typeface="Times New Roman"/>
              <a:sym typeface="Times New Roman"/>
            </a:endParaRPr>
          </a:p>
          <a:p>
            <a:pPr marL="914400" lvl="1" indent="-368300" algn="l" rtl="0">
              <a:spcBef>
                <a:spcPts val="0"/>
              </a:spcBef>
              <a:spcAft>
                <a:spcPts val="0"/>
              </a:spcAft>
              <a:buClr>
                <a:schemeClr val="dk1"/>
              </a:buClr>
              <a:buSzPts val="2200"/>
              <a:buFont typeface="Times New Roman"/>
              <a:buChar char="-"/>
            </a:pPr>
            <a:r>
              <a:rPr lang="en" sz="2200">
                <a:solidFill>
                  <a:schemeClr val="dk1"/>
                </a:solidFill>
                <a:latin typeface="Times New Roman"/>
                <a:ea typeface="Times New Roman"/>
                <a:cs typeface="Times New Roman"/>
                <a:sym typeface="Times New Roman"/>
              </a:rPr>
              <a:t>NASA Space Grant and Paloma Davidson</a:t>
            </a:r>
            <a:endParaRPr sz="2200">
              <a:solidFill>
                <a:schemeClr val="dk1"/>
              </a:solidFill>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1462750" y="259150"/>
            <a:ext cx="64329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Tracers of Galactic Formation and Evolution</a:t>
            </a:r>
            <a:endParaRPr/>
          </a:p>
        </p:txBody>
      </p:sp>
      <p:pic>
        <p:nvPicPr>
          <p:cNvPr id="67" name="Google Shape;67;p15"/>
          <p:cNvPicPr preferRelativeResize="0"/>
          <p:nvPr/>
        </p:nvPicPr>
        <p:blipFill>
          <a:blip r:embed="rId3">
            <a:alphaModFix/>
          </a:blip>
          <a:stretch>
            <a:fillRect/>
          </a:stretch>
        </p:blipFill>
        <p:spPr>
          <a:xfrm>
            <a:off x="2024675" y="1017725"/>
            <a:ext cx="5094634" cy="38209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405"/>
        <p:cNvGrpSpPr/>
        <p:nvPr/>
      </p:nvGrpSpPr>
      <p:grpSpPr>
        <a:xfrm>
          <a:off x="0" y="0"/>
          <a:ext cx="0" cy="0"/>
          <a:chOff x="0" y="0"/>
          <a:chExt cx="0" cy="0"/>
        </a:xfrm>
      </p:grpSpPr>
      <p:sp>
        <p:nvSpPr>
          <p:cNvPr id="406" name="Google Shape;406;p42"/>
          <p:cNvSpPr txBox="1">
            <a:spLocks noGrp="1"/>
          </p:cNvSpPr>
          <p:nvPr>
            <p:ph type="title"/>
          </p:nvPr>
        </p:nvSpPr>
        <p:spPr>
          <a:xfrm>
            <a:off x="311700" y="383425"/>
            <a:ext cx="1580100" cy="5727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Times New Roman"/>
                <a:ea typeface="Times New Roman"/>
                <a:cs typeface="Times New Roman"/>
                <a:sym typeface="Times New Roman"/>
              </a:rPr>
              <a:t>Summary</a:t>
            </a:r>
            <a:endParaRPr>
              <a:latin typeface="Times New Roman"/>
              <a:ea typeface="Times New Roman"/>
              <a:cs typeface="Times New Roman"/>
              <a:sym typeface="Times New Roman"/>
            </a:endParaRPr>
          </a:p>
          <a:p>
            <a:pPr marL="0" lvl="0" indent="0" algn="l" rtl="0">
              <a:spcBef>
                <a:spcPts val="0"/>
              </a:spcBef>
              <a:spcAft>
                <a:spcPts val="0"/>
              </a:spcAft>
              <a:buNone/>
            </a:pPr>
            <a:endParaRPr>
              <a:latin typeface="Times New Roman"/>
              <a:ea typeface="Times New Roman"/>
              <a:cs typeface="Times New Roman"/>
              <a:sym typeface="Times New Roman"/>
            </a:endParaRPr>
          </a:p>
        </p:txBody>
      </p:sp>
      <p:pic>
        <p:nvPicPr>
          <p:cNvPr id="407" name="Google Shape;407;p42"/>
          <p:cNvPicPr preferRelativeResize="0"/>
          <p:nvPr/>
        </p:nvPicPr>
        <p:blipFill rotWithShape="1">
          <a:blip r:embed="rId3">
            <a:alphaModFix/>
          </a:blip>
          <a:srcRect l="13007" t="12542" r="25348" b="11579"/>
          <a:stretch/>
        </p:blipFill>
        <p:spPr>
          <a:xfrm>
            <a:off x="3441325" y="2401787"/>
            <a:ext cx="2745800" cy="2534582"/>
          </a:xfrm>
          <a:prstGeom prst="rect">
            <a:avLst/>
          </a:prstGeom>
          <a:noFill/>
          <a:ln w="9525" cap="flat" cmpd="sng">
            <a:solidFill>
              <a:schemeClr val="dk1"/>
            </a:solidFill>
            <a:prstDash val="solid"/>
            <a:round/>
            <a:headEnd type="none" w="sm" len="sm"/>
            <a:tailEnd type="none" w="sm" len="sm"/>
          </a:ln>
        </p:spPr>
      </p:pic>
      <p:sp>
        <p:nvSpPr>
          <p:cNvPr id="408" name="Google Shape;408;p42"/>
          <p:cNvSpPr txBox="1"/>
          <p:nvPr/>
        </p:nvSpPr>
        <p:spPr>
          <a:xfrm>
            <a:off x="210350" y="2431980"/>
            <a:ext cx="2856900" cy="1476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Times New Roman"/>
                <a:ea typeface="Times New Roman"/>
                <a:cs typeface="Times New Roman"/>
                <a:sym typeface="Times New Roman"/>
              </a:rPr>
              <a:t>Stellar streams in CDM and SIDM can vary in their age distributions due to tidal quenching of star formation due to gravothermal core contraction from the thermalization of SIDM </a:t>
            </a:r>
            <a:endParaRPr>
              <a:latin typeface="Times New Roman"/>
              <a:ea typeface="Times New Roman"/>
              <a:cs typeface="Times New Roman"/>
              <a:sym typeface="Times New Roman"/>
            </a:endParaRPr>
          </a:p>
        </p:txBody>
      </p:sp>
      <p:sp>
        <p:nvSpPr>
          <p:cNvPr id="409" name="Google Shape;409;p42"/>
          <p:cNvSpPr txBox="1"/>
          <p:nvPr/>
        </p:nvSpPr>
        <p:spPr>
          <a:xfrm>
            <a:off x="210350" y="1045950"/>
            <a:ext cx="3007500" cy="1262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Times New Roman"/>
                <a:ea typeface="Times New Roman"/>
                <a:cs typeface="Times New Roman"/>
                <a:sym typeface="Times New Roman"/>
              </a:rPr>
              <a:t>Tracking star particles in halos/stream progenitors through all timesteps of a cosmological simulation captures star formation history and loosely bound into further stages of tidal disruption</a:t>
            </a:r>
            <a:endParaRPr>
              <a:latin typeface="Times New Roman"/>
              <a:ea typeface="Times New Roman"/>
              <a:cs typeface="Times New Roman"/>
              <a:sym typeface="Times New Roman"/>
            </a:endParaRPr>
          </a:p>
        </p:txBody>
      </p:sp>
      <p:sp>
        <p:nvSpPr>
          <p:cNvPr id="410" name="Google Shape;410;p42"/>
          <p:cNvSpPr txBox="1"/>
          <p:nvPr/>
        </p:nvSpPr>
        <p:spPr>
          <a:xfrm>
            <a:off x="232100" y="4032800"/>
            <a:ext cx="2813400" cy="1046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Times New Roman"/>
                <a:ea typeface="Times New Roman"/>
                <a:cs typeface="Times New Roman"/>
                <a:sym typeface="Times New Roman"/>
              </a:rPr>
              <a:t>Stellar stream resonances can serve as tracers for the evolution of the gravitational potential and its time dependent nature</a:t>
            </a:r>
            <a:endParaRPr>
              <a:latin typeface="Times New Roman"/>
              <a:ea typeface="Times New Roman"/>
              <a:cs typeface="Times New Roman"/>
              <a:sym typeface="Times New Roman"/>
            </a:endParaRPr>
          </a:p>
        </p:txBody>
      </p:sp>
      <p:pic>
        <p:nvPicPr>
          <p:cNvPr id="411" name="Google Shape;411;p42"/>
          <p:cNvPicPr preferRelativeResize="0"/>
          <p:nvPr/>
        </p:nvPicPr>
        <p:blipFill rotWithShape="1">
          <a:blip r:embed="rId4">
            <a:alphaModFix/>
          </a:blip>
          <a:srcRect l="12648" t="12125" r="25500" b="11514"/>
          <a:stretch/>
        </p:blipFill>
        <p:spPr>
          <a:xfrm>
            <a:off x="6398200" y="2397875"/>
            <a:ext cx="2745800" cy="254240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9D2E9"/>
        </a:solidFill>
        <a:effectLst/>
      </p:bgPr>
    </p:bg>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268800" y="1948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What is the use of stellar streams?</a:t>
            </a:r>
            <a:endParaRPr/>
          </a:p>
        </p:txBody>
      </p:sp>
      <p:sp>
        <p:nvSpPr>
          <p:cNvPr id="73" name="Google Shape;73;p16"/>
          <p:cNvSpPr txBox="1">
            <a:spLocks noGrp="1"/>
          </p:cNvSpPr>
          <p:nvPr>
            <p:ph type="body" idx="1"/>
          </p:nvPr>
        </p:nvSpPr>
        <p:spPr>
          <a:xfrm>
            <a:off x="134575" y="1152475"/>
            <a:ext cx="2336400" cy="18978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en">
                <a:solidFill>
                  <a:srgbClr val="000000"/>
                </a:solidFill>
                <a:latin typeface="Times New Roman"/>
                <a:ea typeface="Times New Roman"/>
                <a:cs typeface="Times New Roman"/>
                <a:sym typeface="Times New Roman"/>
              </a:rPr>
              <a:t>Stellar streams are sensitive probes of the gravitational potential</a:t>
            </a:r>
            <a:endParaRPr>
              <a:solidFill>
                <a:srgbClr val="000000"/>
              </a:solidFill>
              <a:latin typeface="Times New Roman"/>
              <a:ea typeface="Times New Roman"/>
              <a:cs typeface="Times New Roman"/>
              <a:sym typeface="Times New Roman"/>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pic>
        <p:nvPicPr>
          <p:cNvPr id="74" name="Google Shape;74;p16"/>
          <p:cNvPicPr preferRelativeResize="0"/>
          <p:nvPr/>
        </p:nvPicPr>
        <p:blipFill>
          <a:blip r:embed="rId3">
            <a:alphaModFix/>
          </a:blip>
          <a:stretch>
            <a:fillRect/>
          </a:stretch>
        </p:blipFill>
        <p:spPr>
          <a:xfrm>
            <a:off x="2526149" y="720937"/>
            <a:ext cx="6373051" cy="43067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79" name="Google Shape;79;p17"/>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8"/>
          <p:cNvPicPr preferRelativeResize="0"/>
          <p:nvPr/>
        </p:nvPicPr>
        <p:blipFill>
          <a:blip r:embed="rId3">
            <a:alphaModFix/>
          </a:blip>
          <a:stretch>
            <a:fillRect/>
          </a:stretch>
        </p:blipFill>
        <p:spPr>
          <a:xfrm>
            <a:off x="0" y="0"/>
            <a:ext cx="9144000" cy="5143505"/>
          </a:xfrm>
          <a:prstGeom prst="rect">
            <a:avLst/>
          </a:prstGeom>
          <a:noFill/>
          <a:ln>
            <a:noFill/>
          </a:ln>
        </p:spPr>
      </p:pic>
      <p:pic>
        <p:nvPicPr>
          <p:cNvPr id="85" name="Google Shape;85;p18"/>
          <p:cNvPicPr preferRelativeResize="0"/>
          <p:nvPr/>
        </p:nvPicPr>
        <p:blipFill>
          <a:blip r:embed="rId4">
            <a:alphaModFix/>
          </a:blip>
          <a:stretch>
            <a:fillRect/>
          </a:stretch>
        </p:blipFill>
        <p:spPr>
          <a:xfrm rot="10087660">
            <a:off x="1774096" y="2243600"/>
            <a:ext cx="649625" cy="12380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19"/>
          <p:cNvPicPr preferRelativeResize="0"/>
          <p:nvPr/>
        </p:nvPicPr>
        <p:blipFill>
          <a:blip r:embed="rId3">
            <a:alphaModFix/>
          </a:blip>
          <a:stretch>
            <a:fillRect/>
          </a:stretch>
        </p:blipFill>
        <p:spPr>
          <a:xfrm rot="10087660">
            <a:off x="1774096" y="2243600"/>
            <a:ext cx="649625" cy="12380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20"/>
          <p:cNvPicPr preferRelativeResize="0"/>
          <p:nvPr/>
        </p:nvPicPr>
        <p:blipFill>
          <a:blip r:embed="rId3">
            <a:alphaModFix/>
          </a:blip>
          <a:stretch>
            <a:fillRect/>
          </a:stretch>
        </p:blipFill>
        <p:spPr>
          <a:xfrm>
            <a:off x="0" y="0"/>
            <a:ext cx="9144000" cy="5143505"/>
          </a:xfrm>
          <a:prstGeom prst="rect">
            <a:avLst/>
          </a:prstGeom>
          <a:noFill/>
          <a:ln>
            <a:noFill/>
          </a:ln>
        </p:spPr>
      </p:pic>
      <p:pic>
        <p:nvPicPr>
          <p:cNvPr id="96" name="Google Shape;96;p20"/>
          <p:cNvPicPr preferRelativeResize="0"/>
          <p:nvPr/>
        </p:nvPicPr>
        <p:blipFill>
          <a:blip r:embed="rId4">
            <a:alphaModFix/>
          </a:blip>
          <a:stretch>
            <a:fillRect/>
          </a:stretch>
        </p:blipFill>
        <p:spPr>
          <a:xfrm>
            <a:off x="674797" y="2346900"/>
            <a:ext cx="649625" cy="1238051"/>
          </a:xfrm>
          <a:prstGeom prst="rect">
            <a:avLst/>
          </a:prstGeom>
          <a:noFill/>
          <a:ln>
            <a:noFill/>
          </a:ln>
        </p:spPr>
      </p:pic>
      <p:pic>
        <p:nvPicPr>
          <p:cNvPr id="97" name="Google Shape;97;p20"/>
          <p:cNvPicPr preferRelativeResize="0"/>
          <p:nvPr/>
        </p:nvPicPr>
        <p:blipFill>
          <a:blip r:embed="rId4">
            <a:alphaModFix/>
          </a:blip>
          <a:stretch>
            <a:fillRect/>
          </a:stretch>
        </p:blipFill>
        <p:spPr>
          <a:xfrm rot="3305686">
            <a:off x="1324421" y="1548450"/>
            <a:ext cx="649625" cy="1238051"/>
          </a:xfrm>
          <a:prstGeom prst="rect">
            <a:avLst/>
          </a:prstGeom>
          <a:noFill/>
          <a:ln>
            <a:noFill/>
          </a:ln>
        </p:spPr>
      </p:pic>
      <p:pic>
        <p:nvPicPr>
          <p:cNvPr id="98" name="Google Shape;98;p20"/>
          <p:cNvPicPr preferRelativeResize="0"/>
          <p:nvPr/>
        </p:nvPicPr>
        <p:blipFill>
          <a:blip r:embed="rId4">
            <a:alphaModFix/>
          </a:blip>
          <a:stretch>
            <a:fillRect/>
          </a:stretch>
        </p:blipFill>
        <p:spPr>
          <a:xfrm rot="4359012">
            <a:off x="2495272" y="1007376"/>
            <a:ext cx="649625" cy="1238050"/>
          </a:xfrm>
          <a:prstGeom prst="rect">
            <a:avLst/>
          </a:prstGeom>
          <a:noFill/>
          <a:ln>
            <a:noFill/>
          </a:ln>
        </p:spPr>
      </p:pic>
      <p:pic>
        <p:nvPicPr>
          <p:cNvPr id="99" name="Google Shape;99;p20"/>
          <p:cNvPicPr preferRelativeResize="0"/>
          <p:nvPr/>
        </p:nvPicPr>
        <p:blipFill>
          <a:blip r:embed="rId4">
            <a:alphaModFix/>
          </a:blip>
          <a:stretch>
            <a:fillRect/>
          </a:stretch>
        </p:blipFill>
        <p:spPr>
          <a:xfrm rot="6698933">
            <a:off x="3712921" y="1157525"/>
            <a:ext cx="649625" cy="1238051"/>
          </a:xfrm>
          <a:prstGeom prst="rect">
            <a:avLst/>
          </a:prstGeom>
          <a:noFill/>
          <a:ln>
            <a:noFill/>
          </a:ln>
        </p:spPr>
      </p:pic>
      <p:pic>
        <p:nvPicPr>
          <p:cNvPr id="100" name="Google Shape;100;p20"/>
          <p:cNvPicPr preferRelativeResize="0"/>
          <p:nvPr/>
        </p:nvPicPr>
        <p:blipFill>
          <a:blip r:embed="rId4">
            <a:alphaModFix/>
          </a:blip>
          <a:stretch>
            <a:fillRect/>
          </a:stretch>
        </p:blipFill>
        <p:spPr>
          <a:xfrm>
            <a:off x="4687472" y="1333700"/>
            <a:ext cx="649625" cy="1238051"/>
          </a:xfrm>
          <a:prstGeom prst="rect">
            <a:avLst/>
          </a:prstGeom>
          <a:noFill/>
          <a:ln>
            <a:noFill/>
          </a:ln>
        </p:spPr>
      </p:pic>
      <p:pic>
        <p:nvPicPr>
          <p:cNvPr id="101" name="Google Shape;101;p20"/>
          <p:cNvPicPr preferRelativeResize="0"/>
          <p:nvPr/>
        </p:nvPicPr>
        <p:blipFill>
          <a:blip r:embed="rId4">
            <a:alphaModFix/>
          </a:blip>
          <a:stretch>
            <a:fillRect/>
          </a:stretch>
        </p:blipFill>
        <p:spPr>
          <a:xfrm rot="4508714">
            <a:off x="4980596" y="599474"/>
            <a:ext cx="649625" cy="1238051"/>
          </a:xfrm>
          <a:prstGeom prst="rect">
            <a:avLst/>
          </a:prstGeom>
          <a:noFill/>
          <a:ln>
            <a:noFill/>
          </a:ln>
        </p:spPr>
      </p:pic>
      <p:pic>
        <p:nvPicPr>
          <p:cNvPr id="102" name="Google Shape;102;p20"/>
          <p:cNvPicPr preferRelativeResize="0"/>
          <p:nvPr/>
        </p:nvPicPr>
        <p:blipFill>
          <a:blip r:embed="rId4">
            <a:alphaModFix/>
          </a:blip>
          <a:stretch>
            <a:fillRect/>
          </a:stretch>
        </p:blipFill>
        <p:spPr>
          <a:xfrm rot="-3193489">
            <a:off x="1589197" y="3261300"/>
            <a:ext cx="649625" cy="1238050"/>
          </a:xfrm>
          <a:prstGeom prst="rect">
            <a:avLst/>
          </a:prstGeom>
          <a:noFill/>
          <a:ln>
            <a:noFill/>
          </a:ln>
        </p:spPr>
      </p:pic>
      <p:pic>
        <p:nvPicPr>
          <p:cNvPr id="103" name="Google Shape;103;p20"/>
          <p:cNvPicPr preferRelativeResize="0"/>
          <p:nvPr/>
        </p:nvPicPr>
        <p:blipFill>
          <a:blip r:embed="rId4">
            <a:alphaModFix/>
          </a:blip>
          <a:stretch>
            <a:fillRect/>
          </a:stretch>
        </p:blipFill>
        <p:spPr>
          <a:xfrm rot="-5114840">
            <a:off x="2845597" y="3456600"/>
            <a:ext cx="649625" cy="1238051"/>
          </a:xfrm>
          <a:prstGeom prst="rect">
            <a:avLst/>
          </a:prstGeom>
          <a:noFill/>
          <a:ln>
            <a:noFill/>
          </a:ln>
        </p:spPr>
      </p:pic>
      <p:pic>
        <p:nvPicPr>
          <p:cNvPr id="104" name="Google Shape;104;p20"/>
          <p:cNvPicPr preferRelativeResize="0"/>
          <p:nvPr/>
        </p:nvPicPr>
        <p:blipFill>
          <a:blip r:embed="rId4">
            <a:alphaModFix/>
          </a:blip>
          <a:stretch>
            <a:fillRect/>
          </a:stretch>
        </p:blipFill>
        <p:spPr>
          <a:xfrm rot="-5839244">
            <a:off x="4203222" y="3430525"/>
            <a:ext cx="649625" cy="1238051"/>
          </a:xfrm>
          <a:prstGeom prst="rect">
            <a:avLst/>
          </a:prstGeom>
          <a:noFill/>
          <a:ln>
            <a:noFill/>
          </a:ln>
        </p:spPr>
      </p:pic>
      <p:pic>
        <p:nvPicPr>
          <p:cNvPr id="105" name="Google Shape;105;p20"/>
          <p:cNvPicPr preferRelativeResize="0"/>
          <p:nvPr/>
        </p:nvPicPr>
        <p:blipFill>
          <a:blip r:embed="rId4">
            <a:alphaModFix/>
          </a:blip>
          <a:stretch>
            <a:fillRect/>
          </a:stretch>
        </p:blipFill>
        <p:spPr>
          <a:xfrm rot="-6992729">
            <a:off x="5384821" y="3039325"/>
            <a:ext cx="649625" cy="1238051"/>
          </a:xfrm>
          <a:prstGeom prst="rect">
            <a:avLst/>
          </a:prstGeom>
          <a:noFill/>
          <a:ln>
            <a:noFill/>
          </a:ln>
        </p:spPr>
      </p:pic>
      <p:pic>
        <p:nvPicPr>
          <p:cNvPr id="106" name="Google Shape;106;p20"/>
          <p:cNvPicPr preferRelativeResize="0"/>
          <p:nvPr/>
        </p:nvPicPr>
        <p:blipFill>
          <a:blip r:embed="rId4">
            <a:alphaModFix/>
          </a:blip>
          <a:stretch>
            <a:fillRect/>
          </a:stretch>
        </p:blipFill>
        <p:spPr>
          <a:xfrm rot="8590623">
            <a:off x="5337096" y="2346900"/>
            <a:ext cx="649625" cy="1238050"/>
          </a:xfrm>
          <a:prstGeom prst="rect">
            <a:avLst/>
          </a:prstGeom>
          <a:noFill/>
          <a:ln>
            <a:noFill/>
          </a:ln>
        </p:spPr>
      </p:pic>
      <p:pic>
        <p:nvPicPr>
          <p:cNvPr id="107" name="Google Shape;107;p20"/>
          <p:cNvPicPr preferRelativeResize="0"/>
          <p:nvPr/>
        </p:nvPicPr>
        <p:blipFill>
          <a:blip r:embed="rId4">
            <a:alphaModFix/>
          </a:blip>
          <a:stretch>
            <a:fillRect/>
          </a:stretch>
        </p:blipFill>
        <p:spPr>
          <a:xfrm rot="5724636">
            <a:off x="4495997" y="1952725"/>
            <a:ext cx="649624" cy="1238050"/>
          </a:xfrm>
          <a:prstGeom prst="rect">
            <a:avLst/>
          </a:prstGeom>
          <a:noFill/>
          <a:ln>
            <a:noFill/>
          </a:ln>
        </p:spPr>
      </p:pic>
      <p:pic>
        <p:nvPicPr>
          <p:cNvPr id="108" name="Google Shape;108;p20"/>
          <p:cNvPicPr preferRelativeResize="0"/>
          <p:nvPr/>
        </p:nvPicPr>
        <p:blipFill>
          <a:blip r:embed="rId4">
            <a:alphaModFix/>
          </a:blip>
          <a:stretch>
            <a:fillRect/>
          </a:stretch>
        </p:blipFill>
        <p:spPr>
          <a:xfrm rot="5897408">
            <a:off x="3462697" y="1787800"/>
            <a:ext cx="649625" cy="1238050"/>
          </a:xfrm>
          <a:prstGeom prst="rect">
            <a:avLst/>
          </a:prstGeom>
          <a:noFill/>
          <a:ln>
            <a:noFill/>
          </a:ln>
        </p:spPr>
      </p:pic>
      <p:pic>
        <p:nvPicPr>
          <p:cNvPr id="109" name="Google Shape;109;p20"/>
          <p:cNvPicPr preferRelativeResize="0"/>
          <p:nvPr/>
        </p:nvPicPr>
        <p:blipFill>
          <a:blip r:embed="rId4">
            <a:alphaModFix/>
          </a:blip>
          <a:stretch>
            <a:fillRect/>
          </a:stretch>
        </p:blipFill>
        <p:spPr>
          <a:xfrm>
            <a:off x="2791847" y="2121025"/>
            <a:ext cx="649625" cy="1238051"/>
          </a:xfrm>
          <a:prstGeom prst="rect">
            <a:avLst/>
          </a:prstGeom>
          <a:noFill/>
          <a:ln>
            <a:noFill/>
          </a:ln>
        </p:spPr>
      </p:pic>
      <p:pic>
        <p:nvPicPr>
          <p:cNvPr id="110" name="Google Shape;110;p20"/>
          <p:cNvPicPr preferRelativeResize="0"/>
          <p:nvPr/>
        </p:nvPicPr>
        <p:blipFill>
          <a:blip r:embed="rId4">
            <a:alphaModFix/>
          </a:blip>
          <a:stretch>
            <a:fillRect/>
          </a:stretch>
        </p:blipFill>
        <p:spPr>
          <a:xfrm rot="-5261166">
            <a:off x="3773571" y="2358638"/>
            <a:ext cx="649625" cy="1238051"/>
          </a:xfrm>
          <a:prstGeom prst="rect">
            <a:avLst/>
          </a:prstGeom>
          <a:noFill/>
          <a:ln>
            <a:noFill/>
          </a:ln>
        </p:spPr>
      </p:pic>
      <p:pic>
        <p:nvPicPr>
          <p:cNvPr id="111" name="Google Shape;111;p20"/>
          <p:cNvPicPr preferRelativeResize="0"/>
          <p:nvPr/>
        </p:nvPicPr>
        <p:blipFill>
          <a:blip r:embed="rId4">
            <a:alphaModFix/>
          </a:blip>
          <a:stretch>
            <a:fillRect/>
          </a:stretch>
        </p:blipFill>
        <p:spPr>
          <a:xfrm rot="4553561">
            <a:off x="3901284" y="2800350"/>
            <a:ext cx="649625" cy="1238051"/>
          </a:xfrm>
          <a:prstGeom prst="rect">
            <a:avLst/>
          </a:prstGeom>
          <a:noFill/>
          <a:ln>
            <a:noFill/>
          </a:ln>
        </p:spPr>
      </p:pic>
      <p:pic>
        <p:nvPicPr>
          <p:cNvPr id="112" name="Google Shape;112;p20"/>
          <p:cNvPicPr preferRelativeResize="0"/>
          <p:nvPr/>
        </p:nvPicPr>
        <p:blipFill>
          <a:blip r:embed="rId4">
            <a:alphaModFix/>
          </a:blip>
          <a:stretch>
            <a:fillRect/>
          </a:stretch>
        </p:blipFill>
        <p:spPr>
          <a:xfrm rot="6118823">
            <a:off x="2727521" y="2918326"/>
            <a:ext cx="649625" cy="1238050"/>
          </a:xfrm>
          <a:prstGeom prst="rect">
            <a:avLst/>
          </a:prstGeom>
          <a:noFill/>
          <a:ln>
            <a:noFill/>
          </a:ln>
        </p:spPr>
      </p:pic>
      <p:pic>
        <p:nvPicPr>
          <p:cNvPr id="113" name="Google Shape;113;p20"/>
          <p:cNvPicPr preferRelativeResize="0"/>
          <p:nvPr/>
        </p:nvPicPr>
        <p:blipFill>
          <a:blip r:embed="rId4">
            <a:alphaModFix/>
          </a:blip>
          <a:stretch>
            <a:fillRect/>
          </a:stretch>
        </p:blipFill>
        <p:spPr>
          <a:xfrm rot="10087660">
            <a:off x="1774096" y="2243600"/>
            <a:ext cx="649625" cy="1238051"/>
          </a:xfrm>
          <a:prstGeom prst="rect">
            <a:avLst/>
          </a:prstGeom>
          <a:noFill/>
          <a:ln>
            <a:noFill/>
          </a:ln>
        </p:spPr>
      </p:pic>
      <p:pic>
        <p:nvPicPr>
          <p:cNvPr id="114" name="Google Shape;114;p20"/>
          <p:cNvPicPr preferRelativeResize="0"/>
          <p:nvPr/>
        </p:nvPicPr>
        <p:blipFill>
          <a:blip r:embed="rId4">
            <a:alphaModFix/>
          </a:blip>
          <a:stretch>
            <a:fillRect/>
          </a:stretch>
        </p:blipFill>
        <p:spPr>
          <a:xfrm rot="-6315012">
            <a:off x="6038171" y="685275"/>
            <a:ext cx="649625" cy="1238050"/>
          </a:xfrm>
          <a:prstGeom prst="rect">
            <a:avLst/>
          </a:prstGeom>
          <a:noFill/>
          <a:ln>
            <a:noFill/>
          </a:ln>
        </p:spPr>
      </p:pic>
      <p:pic>
        <p:nvPicPr>
          <p:cNvPr id="115" name="Google Shape;115;p20"/>
          <p:cNvPicPr preferRelativeResize="0"/>
          <p:nvPr/>
        </p:nvPicPr>
        <p:blipFill>
          <a:blip r:embed="rId4">
            <a:alphaModFix/>
          </a:blip>
          <a:stretch>
            <a:fillRect/>
          </a:stretch>
        </p:blipFill>
        <p:spPr>
          <a:xfrm rot="6888254">
            <a:off x="7762246" y="875724"/>
            <a:ext cx="649623" cy="123805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21"/>
          <p:cNvPicPr preferRelativeResize="0"/>
          <p:nvPr/>
        </p:nvPicPr>
        <p:blipFill>
          <a:blip r:embed="rId3">
            <a:alphaModFix/>
          </a:blip>
          <a:stretch>
            <a:fillRect/>
          </a:stretch>
        </p:blipFill>
        <p:spPr>
          <a:xfrm>
            <a:off x="674797" y="2346900"/>
            <a:ext cx="649625" cy="1238051"/>
          </a:xfrm>
          <a:prstGeom prst="rect">
            <a:avLst/>
          </a:prstGeom>
          <a:noFill/>
          <a:ln>
            <a:noFill/>
          </a:ln>
        </p:spPr>
      </p:pic>
      <p:pic>
        <p:nvPicPr>
          <p:cNvPr id="121" name="Google Shape;121;p21"/>
          <p:cNvPicPr preferRelativeResize="0"/>
          <p:nvPr/>
        </p:nvPicPr>
        <p:blipFill>
          <a:blip r:embed="rId3">
            <a:alphaModFix/>
          </a:blip>
          <a:stretch>
            <a:fillRect/>
          </a:stretch>
        </p:blipFill>
        <p:spPr>
          <a:xfrm rot="3305686">
            <a:off x="1324421" y="1548450"/>
            <a:ext cx="649625" cy="1238051"/>
          </a:xfrm>
          <a:prstGeom prst="rect">
            <a:avLst/>
          </a:prstGeom>
          <a:noFill/>
          <a:ln>
            <a:noFill/>
          </a:ln>
        </p:spPr>
      </p:pic>
      <p:pic>
        <p:nvPicPr>
          <p:cNvPr id="122" name="Google Shape;122;p21"/>
          <p:cNvPicPr preferRelativeResize="0"/>
          <p:nvPr/>
        </p:nvPicPr>
        <p:blipFill>
          <a:blip r:embed="rId3">
            <a:alphaModFix/>
          </a:blip>
          <a:stretch>
            <a:fillRect/>
          </a:stretch>
        </p:blipFill>
        <p:spPr>
          <a:xfrm rot="4359012">
            <a:off x="2495272" y="1007376"/>
            <a:ext cx="649625" cy="1238050"/>
          </a:xfrm>
          <a:prstGeom prst="rect">
            <a:avLst/>
          </a:prstGeom>
          <a:noFill/>
          <a:ln>
            <a:noFill/>
          </a:ln>
        </p:spPr>
      </p:pic>
      <p:pic>
        <p:nvPicPr>
          <p:cNvPr id="123" name="Google Shape;123;p21"/>
          <p:cNvPicPr preferRelativeResize="0"/>
          <p:nvPr/>
        </p:nvPicPr>
        <p:blipFill>
          <a:blip r:embed="rId3">
            <a:alphaModFix/>
          </a:blip>
          <a:stretch>
            <a:fillRect/>
          </a:stretch>
        </p:blipFill>
        <p:spPr>
          <a:xfrm rot="6698933">
            <a:off x="3712921" y="1157525"/>
            <a:ext cx="649625" cy="1238051"/>
          </a:xfrm>
          <a:prstGeom prst="rect">
            <a:avLst/>
          </a:prstGeom>
          <a:noFill/>
          <a:ln>
            <a:noFill/>
          </a:ln>
        </p:spPr>
      </p:pic>
      <p:pic>
        <p:nvPicPr>
          <p:cNvPr id="124" name="Google Shape;124;p21"/>
          <p:cNvPicPr preferRelativeResize="0"/>
          <p:nvPr/>
        </p:nvPicPr>
        <p:blipFill>
          <a:blip r:embed="rId3">
            <a:alphaModFix/>
          </a:blip>
          <a:stretch>
            <a:fillRect/>
          </a:stretch>
        </p:blipFill>
        <p:spPr>
          <a:xfrm>
            <a:off x="4687472" y="1333700"/>
            <a:ext cx="649625" cy="1238051"/>
          </a:xfrm>
          <a:prstGeom prst="rect">
            <a:avLst/>
          </a:prstGeom>
          <a:noFill/>
          <a:ln>
            <a:noFill/>
          </a:ln>
        </p:spPr>
      </p:pic>
      <p:pic>
        <p:nvPicPr>
          <p:cNvPr id="125" name="Google Shape;125;p21"/>
          <p:cNvPicPr preferRelativeResize="0"/>
          <p:nvPr/>
        </p:nvPicPr>
        <p:blipFill>
          <a:blip r:embed="rId3">
            <a:alphaModFix/>
          </a:blip>
          <a:stretch>
            <a:fillRect/>
          </a:stretch>
        </p:blipFill>
        <p:spPr>
          <a:xfrm rot="4508714">
            <a:off x="4980596" y="599474"/>
            <a:ext cx="649625" cy="1238051"/>
          </a:xfrm>
          <a:prstGeom prst="rect">
            <a:avLst/>
          </a:prstGeom>
          <a:noFill/>
          <a:ln>
            <a:noFill/>
          </a:ln>
        </p:spPr>
      </p:pic>
      <p:pic>
        <p:nvPicPr>
          <p:cNvPr id="126" name="Google Shape;126;p21"/>
          <p:cNvPicPr preferRelativeResize="0"/>
          <p:nvPr/>
        </p:nvPicPr>
        <p:blipFill>
          <a:blip r:embed="rId3">
            <a:alphaModFix/>
          </a:blip>
          <a:stretch>
            <a:fillRect/>
          </a:stretch>
        </p:blipFill>
        <p:spPr>
          <a:xfrm rot="-3193489">
            <a:off x="1589197" y="3261300"/>
            <a:ext cx="649625" cy="1238050"/>
          </a:xfrm>
          <a:prstGeom prst="rect">
            <a:avLst/>
          </a:prstGeom>
          <a:noFill/>
          <a:ln>
            <a:noFill/>
          </a:ln>
        </p:spPr>
      </p:pic>
      <p:pic>
        <p:nvPicPr>
          <p:cNvPr id="127" name="Google Shape;127;p21"/>
          <p:cNvPicPr preferRelativeResize="0"/>
          <p:nvPr/>
        </p:nvPicPr>
        <p:blipFill>
          <a:blip r:embed="rId3">
            <a:alphaModFix/>
          </a:blip>
          <a:stretch>
            <a:fillRect/>
          </a:stretch>
        </p:blipFill>
        <p:spPr>
          <a:xfrm rot="-5114840">
            <a:off x="2845597" y="3456600"/>
            <a:ext cx="649625" cy="1238051"/>
          </a:xfrm>
          <a:prstGeom prst="rect">
            <a:avLst/>
          </a:prstGeom>
          <a:noFill/>
          <a:ln>
            <a:noFill/>
          </a:ln>
        </p:spPr>
      </p:pic>
      <p:pic>
        <p:nvPicPr>
          <p:cNvPr id="128" name="Google Shape;128;p21"/>
          <p:cNvPicPr preferRelativeResize="0"/>
          <p:nvPr/>
        </p:nvPicPr>
        <p:blipFill>
          <a:blip r:embed="rId3">
            <a:alphaModFix/>
          </a:blip>
          <a:stretch>
            <a:fillRect/>
          </a:stretch>
        </p:blipFill>
        <p:spPr>
          <a:xfrm rot="-5839244">
            <a:off x="4203222" y="3430525"/>
            <a:ext cx="649625" cy="1238051"/>
          </a:xfrm>
          <a:prstGeom prst="rect">
            <a:avLst/>
          </a:prstGeom>
          <a:noFill/>
          <a:ln>
            <a:noFill/>
          </a:ln>
        </p:spPr>
      </p:pic>
      <p:pic>
        <p:nvPicPr>
          <p:cNvPr id="129" name="Google Shape;129;p21"/>
          <p:cNvPicPr preferRelativeResize="0"/>
          <p:nvPr/>
        </p:nvPicPr>
        <p:blipFill>
          <a:blip r:embed="rId3">
            <a:alphaModFix/>
          </a:blip>
          <a:stretch>
            <a:fillRect/>
          </a:stretch>
        </p:blipFill>
        <p:spPr>
          <a:xfrm rot="-6992729">
            <a:off x="5384821" y="3039325"/>
            <a:ext cx="649625" cy="1238051"/>
          </a:xfrm>
          <a:prstGeom prst="rect">
            <a:avLst/>
          </a:prstGeom>
          <a:noFill/>
          <a:ln>
            <a:noFill/>
          </a:ln>
        </p:spPr>
      </p:pic>
      <p:pic>
        <p:nvPicPr>
          <p:cNvPr id="130" name="Google Shape;130;p21"/>
          <p:cNvPicPr preferRelativeResize="0"/>
          <p:nvPr/>
        </p:nvPicPr>
        <p:blipFill>
          <a:blip r:embed="rId3">
            <a:alphaModFix/>
          </a:blip>
          <a:stretch>
            <a:fillRect/>
          </a:stretch>
        </p:blipFill>
        <p:spPr>
          <a:xfrm rot="8590623">
            <a:off x="5337096" y="2346900"/>
            <a:ext cx="649625" cy="1238050"/>
          </a:xfrm>
          <a:prstGeom prst="rect">
            <a:avLst/>
          </a:prstGeom>
          <a:noFill/>
          <a:ln>
            <a:noFill/>
          </a:ln>
        </p:spPr>
      </p:pic>
      <p:pic>
        <p:nvPicPr>
          <p:cNvPr id="131" name="Google Shape;131;p21"/>
          <p:cNvPicPr preferRelativeResize="0"/>
          <p:nvPr/>
        </p:nvPicPr>
        <p:blipFill>
          <a:blip r:embed="rId3">
            <a:alphaModFix/>
          </a:blip>
          <a:stretch>
            <a:fillRect/>
          </a:stretch>
        </p:blipFill>
        <p:spPr>
          <a:xfrm rot="5724636">
            <a:off x="4495997" y="1952725"/>
            <a:ext cx="649624" cy="1238050"/>
          </a:xfrm>
          <a:prstGeom prst="rect">
            <a:avLst/>
          </a:prstGeom>
          <a:noFill/>
          <a:ln>
            <a:noFill/>
          </a:ln>
        </p:spPr>
      </p:pic>
      <p:pic>
        <p:nvPicPr>
          <p:cNvPr id="132" name="Google Shape;132;p21"/>
          <p:cNvPicPr preferRelativeResize="0"/>
          <p:nvPr/>
        </p:nvPicPr>
        <p:blipFill>
          <a:blip r:embed="rId3">
            <a:alphaModFix/>
          </a:blip>
          <a:stretch>
            <a:fillRect/>
          </a:stretch>
        </p:blipFill>
        <p:spPr>
          <a:xfrm rot="5897408">
            <a:off x="3462697" y="1787800"/>
            <a:ext cx="649625" cy="1238050"/>
          </a:xfrm>
          <a:prstGeom prst="rect">
            <a:avLst/>
          </a:prstGeom>
          <a:noFill/>
          <a:ln>
            <a:noFill/>
          </a:ln>
        </p:spPr>
      </p:pic>
      <p:pic>
        <p:nvPicPr>
          <p:cNvPr id="133" name="Google Shape;133;p21"/>
          <p:cNvPicPr preferRelativeResize="0"/>
          <p:nvPr/>
        </p:nvPicPr>
        <p:blipFill>
          <a:blip r:embed="rId3">
            <a:alphaModFix/>
          </a:blip>
          <a:stretch>
            <a:fillRect/>
          </a:stretch>
        </p:blipFill>
        <p:spPr>
          <a:xfrm>
            <a:off x="2791847" y="2121025"/>
            <a:ext cx="649625" cy="1238051"/>
          </a:xfrm>
          <a:prstGeom prst="rect">
            <a:avLst/>
          </a:prstGeom>
          <a:noFill/>
          <a:ln>
            <a:noFill/>
          </a:ln>
        </p:spPr>
      </p:pic>
      <p:pic>
        <p:nvPicPr>
          <p:cNvPr id="134" name="Google Shape;134;p21"/>
          <p:cNvPicPr preferRelativeResize="0"/>
          <p:nvPr/>
        </p:nvPicPr>
        <p:blipFill>
          <a:blip r:embed="rId3">
            <a:alphaModFix/>
          </a:blip>
          <a:stretch>
            <a:fillRect/>
          </a:stretch>
        </p:blipFill>
        <p:spPr>
          <a:xfrm rot="-5261166">
            <a:off x="3773571" y="2358638"/>
            <a:ext cx="649625" cy="1238051"/>
          </a:xfrm>
          <a:prstGeom prst="rect">
            <a:avLst/>
          </a:prstGeom>
          <a:noFill/>
          <a:ln>
            <a:noFill/>
          </a:ln>
        </p:spPr>
      </p:pic>
      <p:pic>
        <p:nvPicPr>
          <p:cNvPr id="135" name="Google Shape;135;p21"/>
          <p:cNvPicPr preferRelativeResize="0"/>
          <p:nvPr/>
        </p:nvPicPr>
        <p:blipFill>
          <a:blip r:embed="rId3">
            <a:alphaModFix/>
          </a:blip>
          <a:stretch>
            <a:fillRect/>
          </a:stretch>
        </p:blipFill>
        <p:spPr>
          <a:xfrm rot="4553561">
            <a:off x="3901284" y="2800350"/>
            <a:ext cx="649625" cy="1238051"/>
          </a:xfrm>
          <a:prstGeom prst="rect">
            <a:avLst/>
          </a:prstGeom>
          <a:noFill/>
          <a:ln>
            <a:noFill/>
          </a:ln>
        </p:spPr>
      </p:pic>
      <p:pic>
        <p:nvPicPr>
          <p:cNvPr id="136" name="Google Shape;136;p21"/>
          <p:cNvPicPr preferRelativeResize="0"/>
          <p:nvPr/>
        </p:nvPicPr>
        <p:blipFill>
          <a:blip r:embed="rId3">
            <a:alphaModFix/>
          </a:blip>
          <a:stretch>
            <a:fillRect/>
          </a:stretch>
        </p:blipFill>
        <p:spPr>
          <a:xfrm rot="6118823">
            <a:off x="2727521" y="2918326"/>
            <a:ext cx="649625" cy="1238050"/>
          </a:xfrm>
          <a:prstGeom prst="rect">
            <a:avLst/>
          </a:prstGeom>
          <a:noFill/>
          <a:ln>
            <a:noFill/>
          </a:ln>
        </p:spPr>
      </p:pic>
      <p:pic>
        <p:nvPicPr>
          <p:cNvPr id="137" name="Google Shape;137;p21"/>
          <p:cNvPicPr preferRelativeResize="0"/>
          <p:nvPr/>
        </p:nvPicPr>
        <p:blipFill>
          <a:blip r:embed="rId3">
            <a:alphaModFix/>
          </a:blip>
          <a:stretch>
            <a:fillRect/>
          </a:stretch>
        </p:blipFill>
        <p:spPr>
          <a:xfrm rot="10087660">
            <a:off x="1774096" y="2243600"/>
            <a:ext cx="649625" cy="1238051"/>
          </a:xfrm>
          <a:prstGeom prst="rect">
            <a:avLst/>
          </a:prstGeom>
          <a:noFill/>
          <a:ln>
            <a:noFill/>
          </a:ln>
        </p:spPr>
      </p:pic>
      <p:pic>
        <p:nvPicPr>
          <p:cNvPr id="138" name="Google Shape;138;p21"/>
          <p:cNvPicPr preferRelativeResize="0"/>
          <p:nvPr/>
        </p:nvPicPr>
        <p:blipFill>
          <a:blip r:embed="rId3">
            <a:alphaModFix/>
          </a:blip>
          <a:stretch>
            <a:fillRect/>
          </a:stretch>
        </p:blipFill>
        <p:spPr>
          <a:xfrm rot="-6315012">
            <a:off x="6038171" y="685275"/>
            <a:ext cx="649625" cy="1238050"/>
          </a:xfrm>
          <a:prstGeom prst="rect">
            <a:avLst/>
          </a:prstGeom>
          <a:noFill/>
          <a:ln>
            <a:noFill/>
          </a:ln>
        </p:spPr>
      </p:pic>
      <p:pic>
        <p:nvPicPr>
          <p:cNvPr id="139" name="Google Shape;139;p21"/>
          <p:cNvPicPr preferRelativeResize="0"/>
          <p:nvPr/>
        </p:nvPicPr>
        <p:blipFill>
          <a:blip r:embed="rId3">
            <a:alphaModFix/>
          </a:blip>
          <a:stretch>
            <a:fillRect/>
          </a:stretch>
        </p:blipFill>
        <p:spPr>
          <a:xfrm rot="6888254">
            <a:off x="7762246" y="875724"/>
            <a:ext cx="649623" cy="1238052"/>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1375</Words>
  <Application>Microsoft Office PowerPoint</Application>
  <PresentationFormat>On-screen Show (16:9)</PresentationFormat>
  <Paragraphs>109</Paragraphs>
  <Slides>30</Slides>
  <Notes>30</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30</vt:i4>
      </vt:variant>
    </vt:vector>
  </HeadingPairs>
  <TitlesOfParts>
    <vt:vector size="33" baseType="lpstr">
      <vt:lpstr>Arial</vt:lpstr>
      <vt:lpstr>Times New Roman</vt:lpstr>
      <vt:lpstr>Simple Light</vt:lpstr>
      <vt:lpstr>Dark Matter Models and Their Impact on Stellar Stream Morphology </vt:lpstr>
      <vt:lpstr>What are Stellar Streams?</vt:lpstr>
      <vt:lpstr>Tracers of Galactic Formation and Evolution</vt:lpstr>
      <vt:lpstr>What is the use of stellar streams?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makes these gravitational race tracks?</vt:lpstr>
      <vt:lpstr>PowerPoint Presentation</vt:lpstr>
      <vt:lpstr>ΛCDM is extremely successful at large scale! Why Self Interacting Dark Matter?</vt:lpstr>
      <vt:lpstr>ΛCDM is extremely successful at large scale! Why Self Interacting Dark Matter?</vt:lpstr>
      <vt:lpstr>Feedback In Realistic Environments (FIRE-2) Cosmological Simulations (Hopkins et.al) Latte suite of MW-mass galaxies (Wetzel et.al)  </vt:lpstr>
      <vt:lpstr>How do we isolate satellites that have not fully merged into the main galaxy at z = 0?</vt:lpstr>
      <vt:lpstr>PowerPoint Presentation</vt:lpstr>
      <vt:lpstr>PowerPoint Presentation</vt:lpstr>
      <vt:lpstr>PowerPoint Presentation</vt:lpstr>
      <vt:lpstr>PowerPoint Presentation</vt:lpstr>
      <vt:lpstr>PowerPoint Presentation</vt:lpstr>
      <vt:lpstr>Characterization of Streams</vt:lpstr>
      <vt:lpstr>PowerPoint Presentation</vt:lpstr>
      <vt:lpstr>PowerPoint Presentation</vt:lpstr>
      <vt:lpstr>PowerPoint Presentation</vt:lpstr>
      <vt:lpstr>PowerPoint Presentation</vt:lpstr>
      <vt:lpstr>PowerPoint Presentation</vt:lpstr>
      <vt:lpstr>Acknowledgements</vt:lpstr>
      <vt:lpstr>Summary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Dark Matter Models and Their Impact on Stellar Stream Morphology</dc:title>
  <dc:creator>Michelle A. Coe</dc:creator>
  <cp:lastModifiedBy>Michelle A. Coe</cp:lastModifiedBy>
  <cp:revision>15</cp:revision>
  <dcterms:modified xsi:type="dcterms:W3CDTF">2024-04-10T20:47:50Z</dcterms:modified>
</cp:coreProperties>
</file>